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94"/>
  </p:notesMasterIdLst>
  <p:handoutMasterIdLst>
    <p:handoutMasterId r:id="rId95"/>
  </p:handoutMasterIdLst>
  <p:sldIdLst>
    <p:sldId id="259" r:id="rId2"/>
    <p:sldId id="283" r:id="rId3"/>
    <p:sldId id="282" r:id="rId4"/>
    <p:sldId id="272" r:id="rId5"/>
    <p:sldId id="286" r:id="rId6"/>
    <p:sldId id="301" r:id="rId7"/>
    <p:sldId id="280" r:id="rId8"/>
    <p:sldId id="287" r:id="rId9"/>
    <p:sldId id="302" r:id="rId10"/>
    <p:sldId id="303" r:id="rId11"/>
    <p:sldId id="1074" r:id="rId12"/>
    <p:sldId id="1073" r:id="rId13"/>
    <p:sldId id="1075" r:id="rId14"/>
    <p:sldId id="1081" r:id="rId15"/>
    <p:sldId id="304" r:id="rId16"/>
    <p:sldId id="343" r:id="rId17"/>
    <p:sldId id="273" r:id="rId18"/>
    <p:sldId id="435" r:id="rId19"/>
    <p:sldId id="1087" r:id="rId20"/>
    <p:sldId id="1088" r:id="rId21"/>
    <p:sldId id="294" r:id="rId22"/>
    <p:sldId id="367" r:id="rId23"/>
    <p:sldId id="368" r:id="rId24"/>
    <p:sldId id="345" r:id="rId25"/>
    <p:sldId id="346" r:id="rId26"/>
    <p:sldId id="347" r:id="rId27"/>
    <p:sldId id="370" r:id="rId28"/>
    <p:sldId id="378" r:id="rId29"/>
    <p:sldId id="354" r:id="rId30"/>
    <p:sldId id="356" r:id="rId31"/>
    <p:sldId id="355" r:id="rId32"/>
    <p:sldId id="445" r:id="rId33"/>
    <p:sldId id="357" r:id="rId34"/>
    <p:sldId id="379" r:id="rId35"/>
    <p:sldId id="359" r:id="rId36"/>
    <p:sldId id="363" r:id="rId37"/>
    <p:sldId id="364" r:id="rId38"/>
    <p:sldId id="358" r:id="rId39"/>
    <p:sldId id="366" r:id="rId40"/>
    <p:sldId id="732" r:id="rId41"/>
    <p:sldId id="733" r:id="rId42"/>
    <p:sldId id="444" r:id="rId43"/>
    <p:sldId id="1089" r:id="rId44"/>
    <p:sldId id="1079" r:id="rId45"/>
    <p:sldId id="1083" r:id="rId46"/>
    <p:sldId id="1084" r:id="rId47"/>
    <p:sldId id="1085" r:id="rId48"/>
    <p:sldId id="735" r:id="rId49"/>
    <p:sldId id="1078" r:id="rId50"/>
    <p:sldId id="734" r:id="rId51"/>
    <p:sldId id="1086" r:id="rId52"/>
    <p:sldId id="380" r:id="rId53"/>
    <p:sldId id="421" r:id="rId54"/>
    <p:sldId id="437" r:id="rId55"/>
    <p:sldId id="438" r:id="rId56"/>
    <p:sldId id="439" r:id="rId57"/>
    <p:sldId id="440" r:id="rId58"/>
    <p:sldId id="1080" r:id="rId59"/>
    <p:sldId id="441" r:id="rId60"/>
    <p:sldId id="442" r:id="rId61"/>
    <p:sldId id="443" r:id="rId62"/>
    <p:sldId id="446" r:id="rId63"/>
    <p:sldId id="447" r:id="rId64"/>
    <p:sldId id="388" r:id="rId65"/>
    <p:sldId id="418" r:id="rId66"/>
    <p:sldId id="419" r:id="rId67"/>
    <p:sldId id="1082" r:id="rId68"/>
    <p:sldId id="389" r:id="rId69"/>
    <p:sldId id="1090" r:id="rId70"/>
    <p:sldId id="1091" r:id="rId71"/>
    <p:sldId id="1076" r:id="rId72"/>
    <p:sldId id="323" r:id="rId73"/>
    <p:sldId id="327" r:id="rId74"/>
    <p:sldId id="431" r:id="rId75"/>
    <p:sldId id="434" r:id="rId76"/>
    <p:sldId id="336" r:id="rId77"/>
    <p:sldId id="424" r:id="rId78"/>
    <p:sldId id="425" r:id="rId79"/>
    <p:sldId id="426" r:id="rId80"/>
    <p:sldId id="427" r:id="rId81"/>
    <p:sldId id="289" r:id="rId82"/>
    <p:sldId id="430" r:id="rId83"/>
    <p:sldId id="436" r:id="rId84"/>
    <p:sldId id="396" r:id="rId85"/>
    <p:sldId id="433" r:id="rId86"/>
    <p:sldId id="395" r:id="rId87"/>
    <p:sldId id="353" r:id="rId88"/>
    <p:sldId id="399" r:id="rId89"/>
    <p:sldId id="400" r:id="rId90"/>
    <p:sldId id="401" r:id="rId91"/>
    <p:sldId id="402" r:id="rId92"/>
    <p:sldId id="285" r:id="rId93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79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AF292E"/>
    <a:srgbClr val="353F67"/>
    <a:srgbClr val="E8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9" autoAdjust="0"/>
    <p:restoredTop sz="92730"/>
  </p:normalViewPr>
  <p:slideViewPr>
    <p:cSldViewPr showGuides="1">
      <p:cViewPr varScale="1">
        <p:scale>
          <a:sx n="85" d="100"/>
          <a:sy n="85" d="100"/>
        </p:scale>
        <p:origin x="888" y="168"/>
      </p:cViewPr>
      <p:guideLst>
        <p:guide orient="horz" pos="1979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21F63F6-43E3-4436-A0E0-31D8BABCCA5C}" type="datetimeFigureOut">
              <a:rPr lang="en-GB"/>
              <a:pPr>
                <a:defRPr/>
              </a:pPr>
              <a:t>23/09/2019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6C426D-6F7E-45D7-AAC4-5162942B23B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76857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0BB852-F581-4C9D-87E9-76126E947AA0}" type="datetimeFigureOut">
              <a:rPr lang="en-US"/>
              <a:pPr>
                <a:defRPr/>
              </a:pPr>
              <a:t>9/23/19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7DE021E-E4D0-4265-82E6-AA1530FCA0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5598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88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960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  <p:txBody>
          <a:bodyPr lIns="104287" tIns="52144" rIns="104287" bIns="52144"/>
          <a:lstStyle/>
          <a:p>
            <a:pPr>
              <a:defRPr/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defTabSz="449220">
              <a:defRPr sz="1800"/>
            </a:pPr>
            <a:r>
              <a:rPr lang="en-GB" sz="2700" dirty="0"/>
              <a:t>In other</a:t>
            </a:r>
            <a:r>
              <a:rPr lang="en-GB" sz="2700" baseline="0" dirty="0"/>
              <a:t> words, it is not about what we can achieve. But what we can help you achieve.</a:t>
            </a:r>
            <a:endParaRPr sz="27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13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44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  <p:txBody>
          <a:bodyPr lIns="104287" tIns="52144" rIns="104287" bIns="52144"/>
          <a:lstStyle/>
          <a:p>
            <a:pPr>
              <a:defRPr/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defTabSz="449220">
              <a:defRPr sz="1800"/>
            </a:pPr>
            <a:r>
              <a:rPr lang="en-GB" sz="2700" dirty="0"/>
              <a:t>In other</a:t>
            </a:r>
            <a:r>
              <a:rPr lang="en-GB" sz="2700" baseline="0" dirty="0"/>
              <a:t> words, it is not about what we can achieve. But what we can help you achieve.</a:t>
            </a:r>
            <a:endParaRPr sz="27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45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69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4777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CD4192-0D50-40F4-BF79-3697E306AD60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9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CD4192-0D50-40F4-BF79-3697E306AD60}" type="slidenum">
              <a:rPr lang="en-US" altLang="en-US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70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CD4192-0D50-40F4-BF79-3697E306AD60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31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65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789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346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94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6038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71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725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24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814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337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779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03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E2179B2-37FA-410B-AE2A-3AD77B2575D3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40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88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235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211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484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88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891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511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248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320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83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168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284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640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833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7830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70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509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274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3409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6719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62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9476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808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757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075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641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population of</a:t>
            </a:r>
            <a:r>
              <a:rPr lang="en-US" baseline="0" dirty="0"/>
              <a:t> UK being 60m and how you can get a average just by considering that.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B13E4-4993-E54D-959B-DB0B0E4FCF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6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8858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62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5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905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69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0880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1128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8256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953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3812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0778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605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0354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586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9608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55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5978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7851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014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5975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8182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2018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5782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47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370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57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E021E-E4D0-4265-82E6-AA1530FCA06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14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87450"/>
            <a:ext cx="9144000" cy="5670550"/>
          </a:xfrm>
          <a:prstGeom prst="rect">
            <a:avLst/>
          </a:prstGeom>
          <a:solidFill>
            <a:srgbClr val="AF2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000" y="1564273"/>
            <a:ext cx="7633648" cy="1792719"/>
          </a:xfrm>
          <a:ln>
            <a:noFill/>
          </a:ln>
        </p:spPr>
        <p:txBody>
          <a:bodyPr anchor="b">
            <a:noAutofit/>
          </a:bodyPr>
          <a:lstStyle>
            <a:lvl1pPr algn="l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000" y="3501008"/>
            <a:ext cx="763364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-1836712" y="0"/>
            <a:ext cx="1803251" cy="1188000"/>
          </a:xfrm>
          <a:prstGeom prst="rightArrow">
            <a:avLst>
              <a:gd name="adj1" fmla="val 79167"/>
              <a:gd name="adj2" fmla="val 34499"/>
            </a:avLst>
          </a:prstGeom>
          <a:solidFill>
            <a:schemeClr val="tx1">
              <a:lumMod val="50000"/>
            </a:schemeClr>
          </a:solidFill>
        </p:spPr>
        <p:txBody>
          <a:bodyPr lIns="144000" anchor="ctr">
            <a:noAutofit/>
          </a:bodyPr>
          <a:lstStyle>
            <a:lvl1pPr>
              <a:spcBef>
                <a:spcPts val="300"/>
              </a:spcBef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0" y="7002463"/>
            <a:ext cx="9144000" cy="5476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A16E03-AF19-4347-96F7-5E9405863BAC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 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900113" y="7002463"/>
            <a:ext cx="7704137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395156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3087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-1836712" y="0"/>
            <a:ext cx="1803251" cy="1188000"/>
          </a:xfrm>
          <a:prstGeom prst="rightArrow">
            <a:avLst>
              <a:gd name="adj1" fmla="val 79167"/>
              <a:gd name="adj2" fmla="val 34499"/>
            </a:avLst>
          </a:prstGeom>
          <a:solidFill>
            <a:schemeClr val="tx1">
              <a:lumMod val="50000"/>
            </a:schemeClr>
          </a:solidFill>
        </p:spPr>
        <p:txBody>
          <a:bodyPr lIns="144000" anchor="ctr">
            <a:noAutofit/>
          </a:bodyPr>
          <a:lstStyle>
            <a:lvl1pPr>
              <a:spcBef>
                <a:spcPts val="300"/>
              </a:spcBef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4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white_header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/>
          <p:cNvSpPr>
            <a:spLocks noGrp="1"/>
          </p:cNvSpPr>
          <p:nvPr>
            <p:ph type="title"/>
          </p:nvPr>
        </p:nvSpPr>
        <p:spPr>
          <a:xfrm>
            <a:off x="237158" y="295151"/>
            <a:ext cx="8231867" cy="9922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19" rIns="91440" bIns="45719" rtlCol="0" anchor="ctr">
            <a:noAutofit/>
          </a:bodyPr>
          <a:lstStyle>
            <a:lvl1pPr>
              <a:defRPr sz="3809"/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4" y="1851794"/>
            <a:ext cx="8219269" cy="410606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19" rIns="91440" bIns="45719"/>
          <a:lstStyle>
            <a:lvl1pPr marL="0" indent="0">
              <a:buNone/>
              <a:defRPr sz="2540" baseline="0">
                <a:latin typeface="Helvetica Neue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91018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6556812" y="6250166"/>
            <a:ext cx="2128476" cy="360415"/>
          </a:xfrm>
          <a:prstGeom prst="rect">
            <a:avLst/>
          </a:prstGeom>
        </p:spPr>
        <p:txBody>
          <a:bodyPr lIns="43196" tIns="21598" rIns="43196" bIns="21598"/>
          <a:lstStyle>
            <a:lvl1pPr>
              <a:tabLst>
                <a:tab pos="271430" algn="l"/>
                <a:tab pos="542861" algn="l"/>
                <a:tab pos="814292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324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F2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4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000" y="2424577"/>
            <a:ext cx="7633648" cy="2084543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0" y="7043738"/>
            <a:ext cx="9144000" cy="5476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BCA22C-7A28-4145-BFD2-DEE30B00E553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7043738"/>
            <a:ext cx="7704137" cy="547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176503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8028000" cy="648072"/>
          </a:xfrm>
        </p:spPr>
        <p:txBody>
          <a:bodyPr anchor="t" anchorCtr="0"/>
          <a:lstStyle>
            <a:lvl1pPr>
              <a:defRPr sz="3200" baseline="0">
                <a:solidFill>
                  <a:srgbClr val="AF292E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00" y="2088000"/>
            <a:ext cx="8028000" cy="4064455"/>
          </a:xfrm>
        </p:spPr>
        <p:txBody>
          <a:bodyPr/>
          <a:lstStyle>
            <a:lvl1pPr>
              <a:spcBef>
                <a:spcPts val="1200"/>
              </a:spcBef>
              <a:defRPr sz="2000" b="0">
                <a:solidFill>
                  <a:srgbClr val="AF292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1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8028000" cy="648072"/>
          </a:xfrm>
        </p:spPr>
        <p:txBody>
          <a:bodyPr anchor="t" anchorCtr="0"/>
          <a:lstStyle>
            <a:lvl1pPr>
              <a:defRPr sz="3200" baseline="0">
                <a:solidFill>
                  <a:srgbClr val="AF292E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4878096" cy="648072"/>
          </a:xfrm>
        </p:spPr>
        <p:txBody>
          <a:bodyPr anchor="t" anchorCtr="0"/>
          <a:lstStyle>
            <a:lvl1pPr>
              <a:defRPr sz="3200" baseline="0">
                <a:solidFill>
                  <a:srgbClr val="AF292E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00" y="2088000"/>
            <a:ext cx="4878096" cy="4064455"/>
          </a:xfrm>
        </p:spPr>
        <p:txBody>
          <a:bodyPr/>
          <a:lstStyle>
            <a:lvl1pPr>
              <a:spcBef>
                <a:spcPts val="1200"/>
              </a:spcBef>
              <a:defRPr sz="2000" b="0">
                <a:solidFill>
                  <a:srgbClr val="AF292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975648" y="0"/>
            <a:ext cx="3168352" cy="6308725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7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5598176" cy="648072"/>
          </a:xfrm>
        </p:spPr>
        <p:txBody>
          <a:bodyPr anchor="t" anchorCtr="0"/>
          <a:lstStyle>
            <a:lvl1pPr>
              <a:defRPr sz="3200" baseline="0">
                <a:solidFill>
                  <a:srgbClr val="AF292E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00" y="2088000"/>
            <a:ext cx="5598176" cy="4064455"/>
          </a:xfrm>
        </p:spPr>
        <p:txBody>
          <a:bodyPr/>
          <a:lstStyle>
            <a:lvl1pPr>
              <a:spcBef>
                <a:spcPts val="1200"/>
              </a:spcBef>
              <a:defRPr sz="2000" b="0">
                <a:solidFill>
                  <a:srgbClr val="AF292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698076" y="1368000"/>
            <a:ext cx="2445924" cy="2318567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98076" y="3833888"/>
            <a:ext cx="2445924" cy="2318567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5598176" cy="648072"/>
          </a:xfrm>
        </p:spPr>
        <p:txBody>
          <a:bodyPr anchor="t" anchorCtr="0"/>
          <a:lstStyle>
            <a:lvl1pPr>
              <a:defRPr sz="3200" baseline="0">
                <a:solidFill>
                  <a:srgbClr val="AF292E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00" y="2088000"/>
            <a:ext cx="5598176" cy="4064455"/>
          </a:xfrm>
        </p:spPr>
        <p:txBody>
          <a:bodyPr/>
          <a:lstStyle>
            <a:lvl1pPr>
              <a:spcBef>
                <a:spcPts val="1200"/>
              </a:spcBef>
              <a:defRPr sz="2000" b="0">
                <a:solidFill>
                  <a:srgbClr val="AF292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698076" y="1368000"/>
            <a:ext cx="2445924" cy="1512000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698076" y="3004228"/>
            <a:ext cx="2445924" cy="1512000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98076" y="4640455"/>
            <a:ext cx="2445924" cy="1512000"/>
          </a:xfrm>
        </p:spPr>
        <p:txBody>
          <a:bodyPr rtlCol="0">
            <a:normAutofit/>
          </a:bodyPr>
          <a:lstStyle/>
          <a:p>
            <a:pPr lvl="0"/>
            <a:endParaRPr lang="en-GB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8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(1 line) and Two 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8028000" cy="6480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000" y="2088000"/>
            <a:ext cx="3924000" cy="4068000"/>
          </a:xfrm>
        </p:spPr>
        <p:txBody>
          <a:bodyPr/>
          <a:lstStyle>
            <a:lvl1pPr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000" y="2088000"/>
            <a:ext cx="3924000" cy="4068000"/>
          </a:xfrm>
        </p:spPr>
        <p:txBody>
          <a:bodyPr/>
          <a:lstStyle>
            <a:lvl1pPr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  <a:solidFill>
            <a:schemeClr val="tx2"/>
          </a:solidFill>
        </p:spPr>
        <p:txBody>
          <a:bodyPr/>
          <a:lstStyle>
            <a:lvl1pPr algn="l">
              <a:defRPr sz="12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187450"/>
            <a:ext cx="9144000" cy="5670550"/>
          </a:xfrm>
          <a:prstGeom prst="rect">
            <a:avLst/>
          </a:prstGeom>
          <a:solidFill>
            <a:srgbClr val="AF2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4" descr="C:\Users\RAW\Documents\DWP Work\NGHR\CSHR Artwork\Colour Logos\CSL\CSL Logo 2014 Stacked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03213"/>
            <a:ext cx="98742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000" y="2676143"/>
            <a:ext cx="7633648" cy="3201129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7002463"/>
            <a:ext cx="9144000" cy="5476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DE740B-B876-4780-AF0A-6922DE34EF2E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0113" y="7002463"/>
            <a:ext cx="7704137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22860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213" y="274638"/>
            <a:ext cx="8029575" cy="1143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7213" y="1600200"/>
            <a:ext cx="80295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667AF1-5B2D-4EA7-BFA1-4086BB598B5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900113" y="6308725"/>
            <a:ext cx="7704137" cy="5492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kern="1200" spc="-1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5000"/>
        </a:lnSpc>
        <a:spcBef>
          <a:spcPts val="1800"/>
        </a:spcBef>
        <a:spcAft>
          <a:spcPct val="0"/>
        </a:spcAft>
        <a:buFont typeface="Arial" panose="020B0604020202020204" pitchFamily="34" charset="0"/>
        <a:defRPr kern="1200">
          <a:solidFill>
            <a:schemeClr val="tx2"/>
          </a:solidFill>
          <a:latin typeface="Arial" pitchFamily="34" charset="0"/>
          <a:ea typeface="+mn-ea"/>
          <a:cs typeface="+mn-cs"/>
        </a:defRPr>
      </a:lvl1pPr>
      <a:lvl2pPr algn="l" rtl="0" eaLnBrk="0" fontAlgn="base" hangingPunct="0">
        <a:lnSpc>
          <a:spcPct val="95000"/>
        </a:lnSpc>
        <a:spcBef>
          <a:spcPts val="1200"/>
        </a:spcBef>
        <a:spcAft>
          <a:spcPct val="0"/>
        </a:spcAft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269875" indent="-269875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39750" indent="-268288" algn="l" defTabSz="98425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898525" indent="-287338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AutoNum type="arabicPeriod"/>
        <a:defRPr sz="14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r2d3.u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london-fire.labs.theodi.org/explore/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dataseedapp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861048"/>
            <a:ext cx="8191251" cy="1793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Open data driven policy making</a:t>
            </a:r>
            <a:b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b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AN2: Data and analysis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data different from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C101632C-61CF-468F-9407-EE1281C0EED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Open data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1720" y="2276872"/>
            <a:ext cx="5040560" cy="3456384"/>
            <a:chOff x="254650" y="226524"/>
            <a:chExt cx="4098386" cy="2680246"/>
          </a:xfrm>
        </p:grpSpPr>
        <p:grpSp>
          <p:nvGrpSpPr>
            <p:cNvPr id="7" name="Group 6"/>
            <p:cNvGrpSpPr/>
            <p:nvPr/>
          </p:nvGrpSpPr>
          <p:grpSpPr>
            <a:xfrm>
              <a:off x="254650" y="226524"/>
              <a:ext cx="4098386" cy="2680246"/>
              <a:chOff x="272128" y="255654"/>
              <a:chExt cx="4098386" cy="2680246"/>
            </a:xfrm>
          </p:grpSpPr>
          <p:sp>
            <p:nvSpPr>
              <p:cNvPr id="9" name="Isosceles Triangle 3"/>
              <p:cNvSpPr/>
              <p:nvPr/>
            </p:nvSpPr>
            <p:spPr>
              <a:xfrm>
                <a:off x="272128" y="255654"/>
                <a:ext cx="4098386" cy="2680246"/>
              </a:xfrm>
              <a:prstGeom prst="triangle">
                <a:avLst/>
              </a:prstGeom>
              <a:solidFill>
                <a:srgbClr val="C8001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rapezoid 9"/>
              <p:cNvSpPr/>
              <p:nvPr/>
            </p:nvSpPr>
            <p:spPr>
              <a:xfrm>
                <a:off x="272128" y="2160690"/>
                <a:ext cx="4098386" cy="775209"/>
              </a:xfrm>
              <a:prstGeom prst="trapezoid">
                <a:avLst>
                  <a:gd name="adj" fmla="val 77674"/>
                </a:avLst>
              </a:prstGeom>
              <a:solidFill>
                <a:srgbClr val="00B7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Helvetica Neue"/>
                    <a:cs typeface="Helvetica Neue"/>
                  </a:rPr>
                  <a:t>Data</a:t>
                </a:r>
              </a:p>
              <a:p>
                <a:pPr algn="ctr"/>
                <a:r>
                  <a:rPr lang="en-US" sz="1100" i="1" dirty="0">
                    <a:latin typeface="Helvetica Neue"/>
                    <a:cs typeface="Helvetica Neue"/>
                  </a:rPr>
                  <a:t>(information without context)</a:t>
                </a:r>
              </a:p>
            </p:txBody>
          </p:sp>
          <p:sp>
            <p:nvSpPr>
              <p:cNvPr id="11" name="Trapezoid 10"/>
              <p:cNvSpPr/>
              <p:nvPr/>
            </p:nvSpPr>
            <p:spPr>
              <a:xfrm>
                <a:off x="876960" y="1373667"/>
                <a:ext cx="2886733" cy="775209"/>
              </a:xfrm>
              <a:prstGeom prst="trapezoid">
                <a:avLst>
                  <a:gd name="adj" fmla="val 77675"/>
                </a:avLst>
              </a:prstGeom>
              <a:solidFill>
                <a:srgbClr val="22AE3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Information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49816" y="948900"/>
              <a:ext cx="1198059" cy="31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4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39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D013FA-4164-8647-B9A9-174A535849D3}"/>
              </a:ext>
            </a:extLst>
          </p:cNvPr>
          <p:cNvCxnSpPr/>
          <p:nvPr/>
        </p:nvCxnSpPr>
        <p:spPr>
          <a:xfrm>
            <a:off x="1530632" y="2062209"/>
            <a:ext cx="0" cy="36710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667A3-36AA-D44B-AE71-C81B2BDF77F6}"/>
              </a:ext>
            </a:extLst>
          </p:cNvPr>
          <p:cNvCxnSpPr>
            <a:cxnSpLocks/>
          </p:cNvCxnSpPr>
          <p:nvPr/>
        </p:nvCxnSpPr>
        <p:spPr>
          <a:xfrm flipH="1">
            <a:off x="1530633" y="5713085"/>
            <a:ext cx="6353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DB750438-31B8-254C-BAA4-DC67C0C77D1F}"/>
              </a:ext>
            </a:extLst>
          </p:cNvPr>
          <p:cNvSpPr/>
          <p:nvPr/>
        </p:nvSpPr>
        <p:spPr>
          <a:xfrm>
            <a:off x="1530632" y="3020678"/>
            <a:ext cx="6333565" cy="2692408"/>
          </a:xfrm>
          <a:custGeom>
            <a:avLst/>
            <a:gdLst>
              <a:gd name="connsiteX0" fmla="*/ 0 w 8444753"/>
              <a:gd name="connsiteY0" fmla="*/ 3589877 h 3589877"/>
              <a:gd name="connsiteX1" fmla="*/ 3334871 w 8444753"/>
              <a:gd name="connsiteY1" fmla="*/ 93642 h 3589877"/>
              <a:gd name="connsiteX2" fmla="*/ 8444753 w 8444753"/>
              <a:gd name="connsiteY2" fmla="*/ 927360 h 3589877"/>
              <a:gd name="connsiteX3" fmla="*/ 8444753 w 8444753"/>
              <a:gd name="connsiteY3" fmla="*/ 927360 h 358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753" h="3589877">
                <a:moveTo>
                  <a:pt x="0" y="3589877"/>
                </a:moveTo>
                <a:cubicBezTo>
                  <a:pt x="963706" y="2063636"/>
                  <a:pt x="1927412" y="537395"/>
                  <a:pt x="3334871" y="93642"/>
                </a:cubicBezTo>
                <a:cubicBezTo>
                  <a:pt x="4742330" y="-350111"/>
                  <a:pt x="8444753" y="927360"/>
                  <a:pt x="8444753" y="927360"/>
                </a:cubicBezTo>
                <a:lnTo>
                  <a:pt x="8444753" y="92736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4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5BAE-B21D-B543-B497-52F9DB49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1AD0-F2AB-FB45-A2ED-98D47491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51579"/>
            <a:ext cx="7886700" cy="2938393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Data: What did you see?</a:t>
            </a:r>
          </a:p>
          <a:p>
            <a:endParaRPr lang="en-US" sz="2400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Information: How did you interpret it? </a:t>
            </a:r>
          </a:p>
          <a:p>
            <a:endParaRPr lang="en-US" sz="2400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Knowledge: Did it mean (or relate to) anything for you?</a:t>
            </a:r>
          </a:p>
        </p:txBody>
      </p:sp>
    </p:spTree>
    <p:extLst>
      <p:ext uri="{BB962C8B-B14F-4D97-AF65-F5344CB8AC3E}">
        <p14:creationId xmlns:p14="http://schemas.microsoft.com/office/powerpoint/2010/main" val="220201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4590-7DB9-1D4E-9B9A-23EB2867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Seeing what isn’t there</a:t>
            </a:r>
            <a:br>
              <a:rPr lang="en-US" sz="2800" dirty="0"/>
            </a:br>
            <a:r>
              <a:rPr lang="en-US" sz="1800" spc="0" dirty="0"/>
              <a:t>Even counting is difficult (more on that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C42DF-14E5-BA45-B379-969F55C1B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E9313-1DA7-704A-AF92-84611052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304C1-A36C-C84E-8A5B-3EA92764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132856"/>
            <a:ext cx="504056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9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368425"/>
            <a:ext cx="8029575" cy="647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Exercise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57213" y="2087563"/>
            <a:ext cx="8029575" cy="4065587"/>
          </a:xfrm>
        </p:spPr>
        <p:txBody>
          <a:bodyPr/>
          <a:lstStyle/>
          <a:p>
            <a:pPr eaLnBrk="1" hangingPunct="1"/>
            <a:r>
              <a:rPr lang="en-GB" altLang="en-US" sz="3600" dirty="0"/>
              <a:t>What is open data?</a:t>
            </a:r>
          </a:p>
          <a:p>
            <a:pPr lvl="1" eaLnBrk="1" hangingPunct="1"/>
            <a:r>
              <a:rPr lang="en-GB" altLang="en-US" sz="2800" dirty="0"/>
              <a:t>In as few words as possible, what is ‘open data’?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0" y="6308725"/>
            <a:ext cx="900113" cy="5492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5A6F37-BC3A-4345-805D-FEACC4281596}" type="slidenum">
              <a:rPr lang="en-US" altLang="en-US">
                <a:solidFill>
                  <a:schemeClr val="bg1"/>
                </a:solidFill>
              </a:rPr>
              <a:pPr/>
              <a:t>15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48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95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BCA22C-7A28-4145-BFD2-DEE30B00E553}" type="slidenum">
              <a:rPr lang="en-US" altLang="en-US" smtClean="0"/>
              <a:pPr>
                <a:defRPr/>
              </a:pPr>
              <a:t>16</a:t>
            </a:fld>
            <a:r>
              <a:rPr lang="en-US" altLang="en-US"/>
              <a:t> 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539552" y="1275606"/>
            <a:ext cx="8064697" cy="4097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kern="1200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A piece of data or content is open if anyone is free to use, reuse, and redistribute it - subject only, at most, to the requirement to attribute and/or share-alike.</a:t>
            </a:r>
            <a:br>
              <a:rPr lang="en-GB"/>
            </a:br>
            <a:r>
              <a:rPr lang="en-GB"/>
              <a:t>   			     			 </a:t>
            </a:r>
            <a:r>
              <a:rPr lang="en-GB" sz="1500" dirty="0"/>
              <a:t>Open Knowledge International</a:t>
            </a:r>
          </a:p>
        </p:txBody>
      </p:sp>
    </p:spTree>
    <p:extLst>
      <p:ext uri="{BB962C8B-B14F-4D97-AF65-F5344CB8AC3E}">
        <p14:creationId xmlns:p14="http://schemas.microsoft.com/office/powerpoint/2010/main" val="4524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57213" y="2424113"/>
            <a:ext cx="7634287" cy="2084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Data that anyone can access, use and share.</a:t>
            </a:r>
            <a:br>
              <a:rPr lang="en-GB" dirty="0"/>
            </a:br>
            <a:r>
              <a:rPr lang="en-GB" dirty="0"/>
              <a:t>					     </a:t>
            </a:r>
            <a:r>
              <a:rPr lang="en-GB" sz="2000" dirty="0"/>
              <a:t>The Open Data Institute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BCA22C-7A28-4145-BFD2-DEE30B00E553}" type="slidenum">
              <a:rPr lang="en-US" altLang="en-US" smtClean="0"/>
              <a:pPr>
                <a:defRPr/>
              </a:pPr>
              <a:t>17</a:t>
            </a:fld>
            <a:r>
              <a:rPr lang="en-US" altLang="en-US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6" y="1484784"/>
            <a:ext cx="7128792" cy="156329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Open data is data that is published in an open format, is machine readable and is published under a license that allows for free reuse.</a:t>
            </a:r>
            <a:br>
              <a:rPr lang="en-GB" dirty="0"/>
            </a:br>
            <a:r>
              <a:rPr lang="en-GB" dirty="0"/>
              <a:t>					               </a:t>
            </a:r>
            <a:r>
              <a:rPr lang="en-GB" sz="1500" dirty="0" err="1"/>
              <a:t>data.gov.uk</a:t>
            </a:r>
            <a:endParaRPr lang="en-GB" sz="15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BCA22C-7A28-4145-BFD2-DEE30B00E553}" type="slidenum">
              <a:rPr lang="en-US" altLang="en-US" smtClean="0"/>
              <a:pPr>
                <a:defRPr/>
              </a:pPr>
              <a:t>18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71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Machine readable data?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C41BE47-787E-4A41-8304-94C995A5D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3" y="2352061"/>
            <a:ext cx="8029575" cy="3536590"/>
          </a:xfrm>
          <a:prstGeom prst="rect">
            <a:avLst/>
          </a:prstGeom>
        </p:spPr>
      </p:pic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49F13D-7CC9-4CC7-8C72-AC4AF4CC98D9}" type="slidenum">
              <a:rPr lang="en-US" altLang="en-US" smtClean="0">
                <a:solidFill>
                  <a:schemeClr val="bg1"/>
                </a:solidFill>
              </a:rPr>
              <a:pPr/>
              <a:t>19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E513B-C2CE-4A42-BC01-2803FE8C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00" y="3403621"/>
            <a:ext cx="4635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Welcome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153EE92-E4CB-4F99-AC71-39CDE439BB30}" type="slidenum">
              <a:rPr lang="en-US" altLang="en-US">
                <a:solidFill>
                  <a:schemeClr val="bg1"/>
                </a:solidFill>
              </a:rPr>
              <a:pPr/>
              <a:t>2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Open data</a:t>
            </a:r>
          </a:p>
        </p:txBody>
      </p:sp>
      <p:sp>
        <p:nvSpPr>
          <p:cNvPr id="19461" name="Content Placeholder 2"/>
          <p:cNvSpPr txBox="1">
            <a:spLocks/>
          </p:cNvSpPr>
          <p:nvPr/>
        </p:nvSpPr>
        <p:spPr bwMode="auto">
          <a:xfrm>
            <a:off x="577850" y="2235200"/>
            <a:ext cx="21939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GB" altLang="en-US" sz="2000"/>
              <a:t>Commissioned by</a:t>
            </a:r>
          </a:p>
        </p:txBody>
      </p:sp>
      <p:sp>
        <p:nvSpPr>
          <p:cNvPr id="19462" name="Content Placeholder 2"/>
          <p:cNvSpPr txBox="1">
            <a:spLocks/>
          </p:cNvSpPr>
          <p:nvPr/>
        </p:nvSpPr>
        <p:spPr bwMode="auto">
          <a:xfrm>
            <a:off x="560388" y="3976688"/>
            <a:ext cx="19050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GB" altLang="en-US" sz="2000" dirty="0"/>
              <a:t>Delivered by</a:t>
            </a:r>
          </a:p>
        </p:txBody>
      </p:sp>
      <p:pic>
        <p:nvPicPr>
          <p:cNvPr id="19463" name="Picture 4" descr="C:\Users\RAW\Documents\DWP Work\NGHR\CSHR Artwork\Colour Logos\CSL\CSL Logo 2014 Stacked.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738" y="2633663"/>
            <a:ext cx="98742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Content Placeholder 2"/>
          <p:cNvSpPr txBox="1">
            <a:spLocks/>
          </p:cNvSpPr>
          <p:nvPr/>
        </p:nvSpPr>
        <p:spPr bwMode="auto">
          <a:xfrm>
            <a:off x="4572000" y="4119563"/>
            <a:ext cx="3271012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GB" altLang="en-US" sz="2000" dirty="0"/>
              <a:t>Dr David Tarrant</a:t>
            </a:r>
          </a:p>
          <a:p>
            <a:pPr marL="0" lvl="1" eaLnBrk="1" hangingPunct="1">
              <a:lnSpc>
                <a:spcPct val="95000"/>
              </a:lnSpc>
              <a:spcBef>
                <a:spcPts val="900"/>
              </a:spcBef>
            </a:pPr>
            <a:r>
              <a:rPr lang="en-GB" altLang="en-US" sz="1400" dirty="0"/>
              <a:t>The Open Data Institute</a:t>
            </a:r>
          </a:p>
          <a:p>
            <a:pPr marL="0" lvl="1" eaLnBrk="1" hangingPunct="1">
              <a:lnSpc>
                <a:spcPct val="95000"/>
              </a:lnSpc>
              <a:spcBef>
                <a:spcPts val="900"/>
              </a:spcBef>
            </a:pPr>
            <a:endParaRPr lang="en-GB" altLang="en-US" sz="2000" dirty="0"/>
          </a:p>
          <a:p>
            <a:pPr eaLnBrk="1" hangingPunct="1">
              <a:lnSpc>
                <a:spcPct val="9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GB" altLang="en-US" sz="2000" dirty="0"/>
              <a:t>Lucy Knight</a:t>
            </a:r>
          </a:p>
          <a:p>
            <a:pPr marL="0" lvl="1" eaLnBrk="1" hangingPunct="1">
              <a:lnSpc>
                <a:spcPct val="95000"/>
              </a:lnSpc>
              <a:spcBef>
                <a:spcPts val="900"/>
              </a:spcBef>
            </a:pPr>
            <a:r>
              <a:rPr lang="en-GB" altLang="en-US" sz="1400" dirty="0"/>
              <a:t>Local Government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25F9B-05F4-9946-AEB0-6E73C80FE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479925"/>
            <a:ext cx="25908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Machine readable data?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49F13D-7CC9-4CC7-8C72-AC4AF4CC98D9}" type="slidenum">
              <a:rPr lang="en-US" altLang="en-US" smtClean="0">
                <a:solidFill>
                  <a:schemeClr val="bg1"/>
                </a:solidFill>
              </a:rPr>
              <a:pPr/>
              <a:t>20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17FA9-69D4-0845-B423-5082C13FC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00" y="2094706"/>
            <a:ext cx="77216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0C59F-FB94-324A-A1BA-F753FBCA2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603243"/>
            <a:ext cx="3225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6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Open data</a:t>
            </a:r>
            <a:endParaRPr lang="en-GB" dirty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important points are:</a:t>
            </a:r>
          </a:p>
          <a:p>
            <a:pPr lvl="2" eaLnBrk="1" hangingPunct="1"/>
            <a:r>
              <a:rPr lang="en-GB" altLang="en-US" sz="2000" dirty="0"/>
              <a:t>licensed openly (e.g. Open Government Licence)</a:t>
            </a:r>
          </a:p>
          <a:p>
            <a:pPr lvl="2" eaLnBrk="1" hangingPunct="1"/>
            <a:r>
              <a:rPr lang="en-GB" altLang="en-US" sz="2000" dirty="0"/>
              <a:t>free to use, not always free to access (currently government open data must be available at no cost)</a:t>
            </a:r>
            <a:endParaRPr lang="en-GB" altLang="en-US" sz="1800" dirty="0"/>
          </a:p>
          <a:p>
            <a:pPr lvl="2" eaLnBrk="1" hangingPunct="1"/>
            <a:r>
              <a:rPr lang="en-GB" altLang="en-US" sz="2000" dirty="0"/>
              <a:t>users must be able to modify and redistribute the data</a:t>
            </a:r>
          </a:p>
          <a:p>
            <a:pPr lvl="1" eaLnBrk="1" hangingPunct="1"/>
            <a:endParaRPr lang="en-GB" altLang="en-US" sz="2000" dirty="0">
              <a:solidFill>
                <a:schemeClr val="tx2"/>
              </a:solidFill>
            </a:endParaRPr>
          </a:p>
          <a:p>
            <a:pPr lvl="1" eaLnBrk="1" hangingPunct="1"/>
            <a:r>
              <a:rPr lang="en-GB" altLang="en-US" sz="2000" dirty="0" err="1">
                <a:solidFill>
                  <a:schemeClr val="tx2"/>
                </a:solidFill>
              </a:rPr>
              <a:t>Data.gov.uk</a:t>
            </a:r>
            <a:r>
              <a:rPr lang="en-GB" altLang="en-US" sz="2000" dirty="0">
                <a:solidFill>
                  <a:schemeClr val="tx2"/>
                </a:solidFill>
              </a:rPr>
              <a:t> includes:</a:t>
            </a:r>
          </a:p>
          <a:p>
            <a:pPr lvl="2" eaLnBrk="1" hangingPunct="1"/>
            <a:r>
              <a:rPr lang="en-GB" altLang="en-US" sz="2000" dirty="0"/>
              <a:t>published in open format</a:t>
            </a:r>
          </a:p>
          <a:p>
            <a:pPr lvl="2" eaLnBrk="1" hangingPunct="1"/>
            <a:r>
              <a:rPr lang="en-GB" altLang="en-US" sz="2000" dirty="0"/>
              <a:t>machine readable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49F13D-7CC9-4CC7-8C72-AC4AF4CC98D9}" type="slidenum">
              <a:rPr lang="en-US" altLang="en-US" smtClean="0">
                <a:solidFill>
                  <a:schemeClr val="bg1"/>
                </a:solidFill>
              </a:rPr>
              <a:pPr/>
              <a:t>21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LIDAR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1887298"/>
            <a:ext cx="7380312" cy="2405798"/>
          </a:xfrm>
          <a:prstGeom prst="rect">
            <a:avLst/>
          </a:prstGeom>
        </p:spPr>
      </p:pic>
      <p:pic>
        <p:nvPicPr>
          <p:cNvPr id="9" name="Content Placeholder 8" descr="A picture containing nature, outdoor&#10;&#10;Description automatically generated">
            <a:extLst>
              <a:ext uri="{FF2B5EF4-FFF2-40B4-BE49-F238E27FC236}">
                <a16:creationId xmlns:a16="http://schemas.microsoft.com/office/drawing/2014/main" id="{DAC497FB-32F4-754F-96C2-301DEBDF8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856" y="4113138"/>
            <a:ext cx="5552616" cy="2174774"/>
          </a:xfrm>
        </p:spPr>
      </p:pic>
    </p:spTree>
    <p:extLst>
      <p:ext uri="{BB962C8B-B14F-4D97-AF65-F5344CB8AC3E}">
        <p14:creationId xmlns:p14="http://schemas.microsoft.com/office/powerpoint/2010/main" val="74555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Impact of LIDAR data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2" name="Picture Placeholder 1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700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557F5AF-2F48-4577-AFBE-2E7D5A6C37FD}" type="slidenum">
              <a:rPr lang="en-US" altLang="en-US">
                <a:solidFill>
                  <a:schemeClr val="bg1"/>
                </a:solidFill>
              </a:rPr>
              <a:pPr/>
              <a:t>23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281" y="3003550"/>
            <a:ext cx="2485231" cy="1505570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558000" y="2172342"/>
            <a:ext cx="5598176" cy="406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defRPr sz="2000" b="0" kern="1200">
                <a:solidFill>
                  <a:srgbClr val="AF292E"/>
                </a:solidFill>
                <a:latin typeface="Arial" pitchFamily="34" charset="0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269875" indent="-269875" algn="l" rtl="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539750" indent="-268288" algn="l" defTabSz="984250" rtl="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898525" indent="-287338" algn="l" rtl="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AutoNum type="arabicPeriod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eaLnBrk="1" hangingPunct="1">
              <a:lnSpc>
                <a:spcPct val="250000"/>
              </a:lnSpc>
            </a:pPr>
            <a:r>
              <a:rPr lang="en-GB" altLang="en-US" sz="2400" dirty="0"/>
              <a:t>Wind modelling</a:t>
            </a:r>
          </a:p>
          <a:p>
            <a:pPr marL="0" lvl="1" eaLnBrk="1" hangingPunct="1">
              <a:lnSpc>
                <a:spcPct val="250000"/>
              </a:lnSpc>
            </a:pPr>
            <a:r>
              <a:rPr lang="en-GB" sz="2400" dirty="0"/>
              <a:t>Archology</a:t>
            </a:r>
          </a:p>
          <a:p>
            <a:pPr marL="0" lvl="1" eaLnBrk="1" hangingPunct="1">
              <a:lnSpc>
                <a:spcPct val="250000"/>
              </a:lnSpc>
            </a:pPr>
            <a:r>
              <a:rPr lang="en-GB" sz="2400" dirty="0"/>
              <a:t>Educational games (Minecraft)</a:t>
            </a:r>
          </a:p>
        </p:txBody>
      </p:sp>
    </p:spTree>
    <p:extLst>
      <p:ext uri="{BB962C8B-B14F-4D97-AF65-F5344CB8AC3E}">
        <p14:creationId xmlns:p14="http://schemas.microsoft.com/office/powerpoint/2010/main" val="98568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Q: What types and uses of data do Emily and David focus on?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BCA22C-7A28-4145-BFD2-DEE30B00E553}" type="slidenum">
              <a:rPr lang="en-US" altLang="en-US" smtClean="0"/>
              <a:pPr>
                <a:defRPr/>
              </a:pPr>
              <a:t>24</a:t>
            </a:fld>
            <a:r>
              <a:rPr lang="en-US" altLang="en-US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9937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3" name="Online Media 2" descr="media1-720p">
            <a:hlinkClick r:id="" action="ppaction://media"/>
            <a:extLst>
              <a:ext uri="{FF2B5EF4-FFF2-40B4-BE49-F238E27FC236}">
                <a16:creationId xmlns:a16="http://schemas.microsoft.com/office/drawing/2014/main" id="{A5E9BC4E-38FA-BD4C-846A-83E39F41C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21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GB" altLang="en-US" sz="2000" dirty="0"/>
              <a:t>What types of data do David and Emily focus on?</a:t>
            </a:r>
          </a:p>
          <a:p>
            <a:pPr lvl="1" eaLnBrk="1" hangingPunct="1"/>
            <a:endParaRPr lang="en-GB" altLang="en-US" sz="2000" dirty="0"/>
          </a:p>
          <a:p>
            <a:pPr marL="1781175"/>
            <a:r>
              <a:rPr lang="en-GB" dirty="0">
                <a:solidFill>
                  <a:schemeClr val="tx1"/>
                </a:solidFill>
              </a:rPr>
              <a:t>EMILY focusses on open data and data that is already showing benefit regardless of how big or small it is. Such as LIDAR, Transport, Environmental, Energy and other non-personal data.</a:t>
            </a:r>
          </a:p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DAVID focusses on Big Data and Exhaust Data that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come from social interactions and from people. This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brings into question lots of ethical and data protection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issues and the Big Data Hubris.</a:t>
            </a:r>
            <a:br>
              <a:rPr lang="en-GB" dirty="0"/>
            </a:br>
            <a:endParaRPr lang="en-GB" dirty="0"/>
          </a:p>
          <a:p>
            <a:endParaRPr lang="en-GB" altLang="en-US" sz="2000" dirty="0"/>
          </a:p>
          <a:p>
            <a:pPr lvl="1" eaLnBrk="1" hangingPunct="1"/>
            <a:endParaRPr lang="en-GB" altLang="en-US" sz="2000" dirty="0"/>
          </a:p>
          <a:p>
            <a:pPr lvl="1" eaLnBrk="1" hangingPunct="1"/>
            <a:r>
              <a:rPr lang="en-GB" altLang="en-US" sz="2400" dirty="0"/>
              <a:t> 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368" y="4653136"/>
            <a:ext cx="1459632" cy="1203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00" y="2846323"/>
            <a:ext cx="1442365" cy="13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is changing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58000" y="2088000"/>
            <a:ext cx="8028000" cy="4064455"/>
          </a:xfrm>
        </p:spPr>
        <p:txBody>
          <a:bodyPr/>
          <a:lstStyle/>
          <a:p>
            <a:pPr lvl="1" eaLnBrk="1" hangingPunct="1"/>
            <a:endParaRPr lang="en-GB" altLang="en-US" sz="2400" dirty="0"/>
          </a:p>
          <a:p>
            <a:pPr lvl="1" eaLnBrk="1" hangingPunct="1"/>
            <a:r>
              <a:rPr lang="en-GB" altLang="en-US" sz="2800" dirty="0"/>
              <a:t>But what is big data?</a:t>
            </a:r>
            <a:endParaRPr lang="en-GB" altLang="en-US" sz="3200" dirty="0"/>
          </a:p>
          <a:p>
            <a:endParaRPr lang="en-US" sz="3200" dirty="0"/>
          </a:p>
          <a:p>
            <a:r>
              <a:rPr lang="en-US" sz="2800" dirty="0"/>
              <a:t>Collect some ideas together on some post-it notes. Do you have any categories emerging?</a:t>
            </a:r>
          </a:p>
        </p:txBody>
      </p:sp>
    </p:spTree>
    <p:extLst>
      <p:ext uri="{BB962C8B-B14F-4D97-AF65-F5344CB8AC3E}">
        <p14:creationId xmlns:p14="http://schemas.microsoft.com/office/powerpoint/2010/main" val="147154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556792"/>
            <a:ext cx="365396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 is changing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0ECA9C-71AF-404B-88D6-401DD25E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00" y="2852935"/>
            <a:ext cx="3653960" cy="3488311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Whenever you work with big data you must eliminate the effect of any of these aspects on your result. 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BB15C-D45B-1B48-8522-5C2F08EE39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1543943"/>
            <a:ext cx="4716016" cy="47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is changing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88840"/>
            <a:ext cx="9144000" cy="43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GB" sz="2400" dirty="0"/>
              <a:t>To equip policy makers with the knowledge and skills they need to effectively use open data in policy making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DF1A4D-02F6-454D-8E7B-A5206EE2C29B}" type="slidenum">
              <a:rPr lang="en-US" altLang="en-US">
                <a:solidFill>
                  <a:schemeClr val="bg1"/>
                </a:solidFill>
              </a:rPr>
              <a:pPr/>
              <a:t>3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331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874" y="614009"/>
            <a:ext cx="6303126" cy="56947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E8A950-D71B-9D41-AC52-4E4D62E6F4D5}"/>
              </a:ext>
            </a:extLst>
          </p:cNvPr>
          <p:cNvSpPr txBox="1"/>
          <p:nvPr/>
        </p:nvSpPr>
        <p:spPr>
          <a:xfrm>
            <a:off x="356195" y="3955354"/>
            <a:ext cx="2484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Google’s claimed accuracy when compared to Centre for Disease Control data.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9B65E-6998-4243-B797-AD56FDAC9943}"/>
              </a:ext>
            </a:extLst>
          </p:cNvPr>
          <p:cNvSpPr txBox="1"/>
          <p:nvPr/>
        </p:nvSpPr>
        <p:spPr>
          <a:xfrm>
            <a:off x="356195" y="1643523"/>
            <a:ext cx="2484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97%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32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87E52-4B03-2B49-89C6-F31F6F9C44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594" y="1988840"/>
            <a:ext cx="5834430" cy="2652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2F585-11B9-7246-B4A3-959377C419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988840"/>
            <a:ext cx="2536042" cy="25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63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0CB7-55E1-3E41-A0B3-C22E3A82D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EC5B6-5E0C-3340-9DCB-319D1A3E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85A78-BD17-4C42-B013-40D92F940A07}"/>
              </a:ext>
            </a:extLst>
          </p:cNvPr>
          <p:cNvSpPr txBox="1"/>
          <p:nvPr/>
        </p:nvSpPr>
        <p:spPr>
          <a:xfrm>
            <a:off x="2945904" y="2420888"/>
            <a:ext cx="6276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making flu-related Google searches may know very little about how to diagnose flu?</a:t>
            </a:r>
          </a:p>
          <a:p>
            <a:endParaRPr lang="en-GB" sz="2400" dirty="0"/>
          </a:p>
          <a:p>
            <a:r>
              <a:rPr lang="en-GB" sz="2400" dirty="0"/>
              <a:t>Does a search for flu mean they have flu or just an interest in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9AF89-5A70-8842-93CF-11349D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95" y="2132856"/>
            <a:ext cx="2923309" cy="2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268760"/>
            <a:ext cx="6840760" cy="47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86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43351-4041-E145-8C36-293C3241BE4B}"/>
              </a:ext>
            </a:extLst>
          </p:cNvPr>
          <p:cNvSpPr txBox="1"/>
          <p:nvPr/>
        </p:nvSpPr>
        <p:spPr>
          <a:xfrm>
            <a:off x="5640481" y="4941168"/>
            <a:ext cx="23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xkcd.com</a:t>
            </a:r>
            <a:r>
              <a:rPr lang="en-US" dirty="0"/>
              <a:t>/552/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F93D4E-63B4-014A-AFE9-6FA05ECEF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916832"/>
            <a:ext cx="7325146" cy="2952401"/>
          </a:xfrm>
        </p:spPr>
      </p:pic>
    </p:spTree>
    <p:extLst>
      <p:ext uri="{BB962C8B-B14F-4D97-AF65-F5344CB8AC3E}">
        <p14:creationId xmlns:p14="http://schemas.microsoft.com/office/powerpoint/2010/main" val="117321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016072"/>
            <a:ext cx="6819643" cy="4287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0248" y="332656"/>
            <a:ext cx="6030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Plotted here are 10 points in a series that have been generated using a function. </a:t>
            </a:r>
          </a:p>
          <a:p>
            <a:endParaRPr lang="en-US" dirty="0"/>
          </a:p>
          <a:p>
            <a:r>
              <a:rPr lang="en-US" dirty="0"/>
              <a:t>If another 10 points were plotted of the same function which point (A,B,C or D) would they tend towards. Add a line of best fit that goes through one of these points.</a:t>
            </a:r>
          </a:p>
        </p:txBody>
      </p:sp>
    </p:spTree>
    <p:extLst>
      <p:ext uri="{BB962C8B-B14F-4D97-AF65-F5344CB8AC3E}">
        <p14:creationId xmlns:p14="http://schemas.microsoft.com/office/powerpoint/2010/main" val="5388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Open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1196752"/>
            <a:ext cx="3923928" cy="24711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2519400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5" y="1296755"/>
            <a:ext cx="3906355" cy="2371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23483" y="254714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3742045"/>
            <a:ext cx="3990877" cy="2495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7888" y="52292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041" y="3767945"/>
            <a:ext cx="4009253" cy="24147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38829" y="5229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4174C-F357-BD42-8339-084899834202}"/>
              </a:ext>
            </a:extLst>
          </p:cNvPr>
          <p:cNvSpPr txBox="1"/>
          <p:nvPr/>
        </p:nvSpPr>
        <p:spPr>
          <a:xfrm>
            <a:off x="2123728" y="283879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1AC53-85E8-174A-A922-28C76A94C6B4}"/>
              </a:ext>
            </a:extLst>
          </p:cNvPr>
          <p:cNvSpPr txBox="1"/>
          <p:nvPr/>
        </p:nvSpPr>
        <p:spPr>
          <a:xfrm>
            <a:off x="2543726" y="28300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8262B-090C-214A-B61D-8019FC1BFCC7}"/>
              </a:ext>
            </a:extLst>
          </p:cNvPr>
          <p:cNvSpPr txBox="1"/>
          <p:nvPr/>
        </p:nvSpPr>
        <p:spPr>
          <a:xfrm>
            <a:off x="5133049" y="282511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71B9C-34CF-C940-9229-C8A37405C0CC}"/>
              </a:ext>
            </a:extLst>
          </p:cNvPr>
          <p:cNvSpPr txBox="1"/>
          <p:nvPr/>
        </p:nvSpPr>
        <p:spPr>
          <a:xfrm>
            <a:off x="5517981" y="279480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mx </a:t>
            </a:r>
            <a:r>
              <a:rPr lang="en-GB" dirty="0"/>
              <a:t>±</a:t>
            </a:r>
            <a:r>
              <a:rPr lang="en-US" dirty="0"/>
              <a:t> 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C8EFF-94B7-2F47-92F8-CEDC86AF5427}"/>
              </a:ext>
            </a:extLst>
          </p:cNvPr>
          <p:cNvSpPr txBox="1"/>
          <p:nvPr/>
        </p:nvSpPr>
        <p:spPr>
          <a:xfrm>
            <a:off x="1318804" y="546210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01C01-7BB2-8C44-AEA8-3B714C036480}"/>
              </a:ext>
            </a:extLst>
          </p:cNvPr>
          <p:cNvSpPr txBox="1"/>
          <p:nvPr/>
        </p:nvSpPr>
        <p:spPr>
          <a:xfrm>
            <a:off x="1703736" y="543178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</a:t>
            </a:r>
            <a:r>
              <a:rPr lang="en-US" baseline="30000" dirty="0"/>
              <a:t>2</a:t>
            </a:r>
            <a:r>
              <a:rPr lang="en-US" dirty="0"/>
              <a:t> + bx </a:t>
            </a:r>
            <a:r>
              <a:rPr lang="en-GB" dirty="0"/>
              <a:t>+</a:t>
            </a:r>
            <a:r>
              <a:rPr lang="en-US" dirty="0"/>
              <a:t> 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ECB0C-34C1-DE42-A04D-FDB5C4944591}"/>
              </a:ext>
            </a:extLst>
          </p:cNvPr>
          <p:cNvSpPr txBox="1"/>
          <p:nvPr/>
        </p:nvSpPr>
        <p:spPr>
          <a:xfrm>
            <a:off x="5243263" y="54978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0855F-7B01-9944-9B8E-C26E4B2A490F}"/>
              </a:ext>
            </a:extLst>
          </p:cNvPr>
          <p:cNvSpPr txBox="1"/>
          <p:nvPr/>
        </p:nvSpPr>
        <p:spPr>
          <a:xfrm>
            <a:off x="5628195" y="5467506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</a:t>
            </a:r>
            <a:r>
              <a:rPr lang="en-US" baseline="30000" dirty="0"/>
              <a:t>5</a:t>
            </a:r>
            <a:r>
              <a:rPr lang="en-US" dirty="0"/>
              <a:t> + bx</a:t>
            </a:r>
            <a:r>
              <a:rPr lang="en-US" baseline="30000" dirty="0"/>
              <a:t>4</a:t>
            </a:r>
            <a:r>
              <a:rPr lang="en-US" dirty="0"/>
              <a:t> </a:t>
            </a:r>
            <a:r>
              <a:rPr lang="en-GB" dirty="0"/>
              <a:t>+</a:t>
            </a:r>
            <a:r>
              <a:rPr lang="en-US" dirty="0"/>
              <a:t> cx</a:t>
            </a:r>
            <a:r>
              <a:rPr lang="en-US" baseline="30000" dirty="0"/>
              <a:t>3</a:t>
            </a:r>
            <a:r>
              <a:rPr lang="en-US" dirty="0"/>
              <a:t> + ….</a:t>
            </a:r>
          </a:p>
        </p:txBody>
      </p:sp>
    </p:spTree>
    <p:extLst>
      <p:ext uri="{BB962C8B-B14F-4D97-AF65-F5344CB8AC3E}">
        <p14:creationId xmlns:p14="http://schemas.microsoft.com/office/powerpoint/2010/main" val="147435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340768"/>
            <a:ext cx="7884367" cy="46266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465313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Polynomial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78A48-7AB0-8149-A39B-3A233BB71722}"/>
              </a:ext>
            </a:extLst>
          </p:cNvPr>
          <p:cNvSpPr txBox="1"/>
          <p:nvPr/>
        </p:nvSpPr>
        <p:spPr>
          <a:xfrm>
            <a:off x="1619672" y="4925767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ax   + bx  + cx  + ….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B3322-1FAD-9D44-B3CF-681526617542}"/>
              </a:ext>
            </a:extLst>
          </p:cNvPr>
          <p:cNvSpPr txBox="1"/>
          <p:nvPr/>
        </p:nvSpPr>
        <p:spPr>
          <a:xfrm>
            <a:off x="2195736" y="4865244"/>
            <a:ext cx="246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10</a:t>
            </a:r>
            <a:r>
              <a:rPr lang="en-US" dirty="0"/>
              <a:t>        </a:t>
            </a:r>
            <a:r>
              <a:rPr lang="en-US" baseline="30000" dirty="0"/>
              <a:t>9</a:t>
            </a:r>
            <a:r>
              <a:rPr lang="en-US" dirty="0"/>
              <a:t>       </a:t>
            </a:r>
            <a:r>
              <a:rPr lang="en-US" baseline="30000" dirty="0"/>
              <a:t>8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1267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the flu trends example fail?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Big Data Hubris (complement not supplement)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Huge veracity problem!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Used nth degree polynomial (overfitting)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Solely relied on this data over scientific method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For more on big data search YouTube for “calling bullshit on big data” Excellent lecture series from the University of Washington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87525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69" y="0"/>
            <a:ext cx="9144000" cy="3410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0107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3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7213" y="1563688"/>
            <a:ext cx="7634287" cy="1793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Introductions</a:t>
            </a:r>
          </a:p>
        </p:txBody>
      </p:sp>
      <p:sp>
        <p:nvSpPr>
          <p:cNvPr id="18435" name="Subtitle 6"/>
          <p:cNvSpPr>
            <a:spLocks noGrp="1"/>
          </p:cNvSpPr>
          <p:nvPr>
            <p:ph type="subTitle" idx="1"/>
          </p:nvPr>
        </p:nvSpPr>
        <p:spPr>
          <a:xfrm>
            <a:off x="557213" y="3500438"/>
            <a:ext cx="7634287" cy="2664866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  <a:p>
            <a:pPr eaLnBrk="1" hangingPunct="1">
              <a:spcBef>
                <a:spcPct val="0"/>
              </a:spcBef>
            </a:pPr>
            <a:r>
              <a:rPr lang="en-GB" altLang="en-US" dirty="0"/>
              <a:t>Who are you?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  <a:p>
            <a:pPr eaLnBrk="1" hangingPunct="1">
              <a:spcBef>
                <a:spcPct val="0"/>
              </a:spcBef>
            </a:pPr>
            <a:r>
              <a:rPr lang="en-GB" altLang="en-US" dirty="0"/>
              <a:t>What is your role in relation to data driven policy making?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  <a:p>
            <a:pPr eaLnBrk="1" hangingPunct="1">
              <a:spcBef>
                <a:spcPct val="0"/>
              </a:spcBef>
            </a:pPr>
            <a:r>
              <a:rPr lang="en-GB" altLang="en-US" dirty="0"/>
              <a:t>What would you like to get out of this training?</a:t>
            </a:r>
          </a:p>
        </p:txBody>
      </p:sp>
      <p:sp>
        <p:nvSpPr>
          <p:cNvPr id="2" name="Right Arrow 1"/>
          <p:cNvSpPr/>
          <p:nvPr/>
        </p:nvSpPr>
        <p:spPr>
          <a:xfrm>
            <a:off x="-1803400" y="36513"/>
            <a:ext cx="1781175" cy="1187450"/>
          </a:xfrm>
          <a:prstGeom prst="rightArrow">
            <a:avLst>
              <a:gd name="adj1" fmla="val 76053"/>
              <a:gd name="adj2" fmla="val 3199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/>
              <a:t>NOTE; CSL should be the only logo on the cover page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62C4-DAF2-304C-83FC-17975A5A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101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3DD4817-3460-5E4E-AD04-856A078E8749}"/>
              </a:ext>
            </a:extLst>
          </p:cNvPr>
          <p:cNvSpPr txBox="1">
            <a:spLocks/>
          </p:cNvSpPr>
          <p:nvPr/>
        </p:nvSpPr>
        <p:spPr>
          <a:xfrm>
            <a:off x="526246" y="1945952"/>
            <a:ext cx="8059754" cy="4651400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22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You each have a set of cards containing numerical values representing something. Can you work out what the dataset represents?</a:t>
            </a:r>
          </a:p>
          <a:p>
            <a:pPr>
              <a:lnSpc>
                <a:spcPct val="150000"/>
              </a:lnSpc>
            </a:pPr>
            <a:endParaRPr lang="en-US" sz="2222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222" b="1" dirty="0">
                <a:solidFill>
                  <a:schemeClr val="tx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 analysis stages:</a:t>
            </a:r>
          </a:p>
          <a:p>
            <a:pPr>
              <a:lnSpc>
                <a:spcPct val="150000"/>
              </a:lnSpc>
            </a:pPr>
            <a:r>
              <a:rPr lang="en-US" sz="2222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Data: What do you see?</a:t>
            </a:r>
          </a:p>
          <a:p>
            <a:pPr>
              <a:lnSpc>
                <a:spcPct val="150000"/>
              </a:lnSpc>
            </a:pPr>
            <a:r>
              <a:rPr lang="en-US" sz="2222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Information: What can you calculate?</a:t>
            </a:r>
          </a:p>
          <a:p>
            <a:pPr>
              <a:lnSpc>
                <a:spcPct val="150000"/>
              </a:lnSpc>
            </a:pPr>
            <a:r>
              <a:rPr lang="en-US" sz="2222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Knowledge: What does it mean to you?</a:t>
            </a:r>
          </a:p>
          <a:p>
            <a:pPr>
              <a:lnSpc>
                <a:spcPct val="150000"/>
              </a:lnSpc>
            </a:pPr>
            <a:endParaRPr lang="en-US" sz="1111" dirty="0"/>
          </a:p>
        </p:txBody>
      </p:sp>
    </p:spTree>
    <p:extLst>
      <p:ext uri="{BB962C8B-B14F-4D97-AF65-F5344CB8AC3E}">
        <p14:creationId xmlns:p14="http://schemas.microsoft.com/office/powerpoint/2010/main" val="2742588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62C4-DAF2-304C-83FC-17975A5A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3DD4817-3460-5E4E-AD04-856A078E8749}"/>
              </a:ext>
            </a:extLst>
          </p:cNvPr>
          <p:cNvSpPr txBox="1">
            <a:spLocks/>
          </p:cNvSpPr>
          <p:nvPr/>
        </p:nvSpPr>
        <p:spPr>
          <a:xfrm>
            <a:off x="558000" y="2016072"/>
            <a:ext cx="8388425" cy="3073432"/>
          </a:xfrm>
        </p:spPr>
        <p:txBody>
          <a:bodyPr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What problems does this dataset have when working out the average?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might we solve these problems?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the middle value (with data points ordered) better than the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11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2D0DD1-5C7B-CE43-A292-EA4DE863E596}"/>
              </a:ext>
            </a:extLst>
          </p:cNvPr>
          <p:cNvSpPr/>
          <p:nvPr/>
        </p:nvSpPr>
        <p:spPr>
          <a:xfrm>
            <a:off x="179512" y="63692"/>
            <a:ext cx="1944216" cy="113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ADEB89-142E-844D-ADBA-F6BD6C857DCD}"/>
              </a:ext>
            </a:extLst>
          </p:cNvPr>
          <p:cNvSpPr txBox="1">
            <a:spLocks/>
          </p:cNvSpPr>
          <p:nvPr/>
        </p:nvSpPr>
        <p:spPr>
          <a:xfrm>
            <a:off x="7669702" y="63692"/>
            <a:ext cx="2388637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 spc="-150" baseline="0">
                <a:solidFill>
                  <a:srgbClr val="AF292E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/>
              <a:t>Outliers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94C02B-C8BE-C544-B7D4-67184F83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001261"/>
              </p:ext>
            </p:extLst>
          </p:nvPr>
        </p:nvGraphicFramePr>
        <p:xfrm>
          <a:off x="2051720" y="27709"/>
          <a:ext cx="1476818" cy="6858000"/>
        </p:xfrm>
        <a:graphic>
          <a:graphicData uri="http://schemas.openxmlformats.org/drawingml/2006/table">
            <a:tbl>
              <a:tblPr/>
              <a:tblGrid>
                <a:gridCol w="1476818">
                  <a:extLst>
                    <a:ext uri="{9D8B030D-6E8A-4147-A177-3AD203B41FA5}">
                      <a16:colId xmlns:a16="http://schemas.microsoft.com/office/drawing/2014/main" val="282111865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9783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9434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276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2478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44,000.00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831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44,000.00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9802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44,000.00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961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44,000.04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1053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45,566.67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63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7178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95,000.00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8479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103,500.00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429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112,495.50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8792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138,188.00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5635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141,666.67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11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181,500.00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887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185,000.00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1517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190,000.00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0782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194,375.00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5484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195,000.00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8031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205,000.00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6954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292,500.00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3633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301,999.00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96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4,600,000.00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2375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5,600,000.00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67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C3F520E-4A6E-2A4D-BC23-FC5CA0512B56}"/>
              </a:ext>
            </a:extLst>
          </p:cNvPr>
          <p:cNvSpPr txBox="1"/>
          <p:nvPr/>
        </p:nvSpPr>
        <p:spPr>
          <a:xfrm>
            <a:off x="3630214" y="1759447"/>
            <a:ext cx="416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Average (mean): 518,311.64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9410A-8AD3-FB44-9573-B653BA9506D1}"/>
              </a:ext>
            </a:extLst>
          </p:cNvPr>
          <p:cNvSpPr txBox="1"/>
          <p:nvPr/>
        </p:nvSpPr>
        <p:spPr>
          <a:xfrm>
            <a:off x="3630214" y="3591207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Median: ~125k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34E49-B480-F745-A29F-B99347BC3B21}"/>
              </a:ext>
            </a:extLst>
          </p:cNvPr>
          <p:cNvCxnSpPr/>
          <p:nvPr/>
        </p:nvCxnSpPr>
        <p:spPr>
          <a:xfrm>
            <a:off x="1914786" y="3576821"/>
            <a:ext cx="15126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5080E-4600-6343-B4DA-E5D19AB44D0F}"/>
              </a:ext>
            </a:extLst>
          </p:cNvPr>
          <p:cNvSpPr/>
          <p:nvPr/>
        </p:nvSpPr>
        <p:spPr>
          <a:xfrm>
            <a:off x="1800151" y="559670"/>
            <a:ext cx="1627322" cy="5791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824E0-6341-4048-B7AA-ED0076A194DC}"/>
              </a:ext>
            </a:extLst>
          </p:cNvPr>
          <p:cNvSpPr txBox="1"/>
          <p:nvPr/>
        </p:nvSpPr>
        <p:spPr>
          <a:xfrm>
            <a:off x="3630214" y="4913292"/>
            <a:ext cx="5982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16% of 25 = 4</a:t>
            </a:r>
          </a:p>
          <a:p>
            <a:r>
              <a:rPr lang="en-GB" sz="2400" dirty="0"/>
              <a:t>16% trimmed mean:  128,109.09</a:t>
            </a:r>
          </a:p>
          <a:p>
            <a:r>
              <a:rPr lang="en-GB" dirty="0"/>
              <a:t>=</a:t>
            </a:r>
            <a:r>
              <a:rPr lang="en-GB" dirty="0" err="1"/>
              <a:t>trimmean</a:t>
            </a:r>
            <a:r>
              <a:rPr lang="en-GB" dirty="0"/>
              <a:t>(RANGE,0.16)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52D8EF09-723E-E94F-B9D8-AB67573739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032346"/>
              </p:ext>
            </p:extLst>
          </p:nvPr>
        </p:nvGraphicFramePr>
        <p:xfrm>
          <a:off x="74" y="27709"/>
          <a:ext cx="1800077" cy="6858000"/>
        </p:xfrm>
        <a:graphic>
          <a:graphicData uri="http://schemas.openxmlformats.org/drawingml/2006/table">
            <a:tbl>
              <a:tblPr/>
              <a:tblGrid>
                <a:gridCol w="1800077">
                  <a:extLst>
                    <a:ext uri="{9D8B030D-6E8A-4147-A177-3AD203B41FA5}">
                      <a16:colId xmlns:a16="http://schemas.microsoft.com/office/drawing/2014/main" val="27626483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305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44,000.00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120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138,188.00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792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45,566.67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971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44,000.00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301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141,666.67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6899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292,500.00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7138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5,600,000.00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3138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103,500.00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6448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190,000.00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41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65,000.00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4675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94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195,000.00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099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44,000.04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4056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4,600,000.00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75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194,375.00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7639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561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112,495.50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165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95,000.00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929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301,999.00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7772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181,500.00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2916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33,750.00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1778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185,000.00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883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205,000.00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708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44,000.00 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31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26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DA2F-8DAF-B041-910D-024D169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data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9882D8-8E24-184D-8ED3-8060AA28B534}"/>
              </a:ext>
            </a:extLst>
          </p:cNvPr>
          <p:cNvSpPr txBox="1">
            <a:spLocks/>
          </p:cNvSpPr>
          <p:nvPr/>
        </p:nvSpPr>
        <p:spPr>
          <a:xfrm>
            <a:off x="270145" y="1988725"/>
            <a:ext cx="3861748" cy="3073432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1111" dirty="0"/>
          </a:p>
          <a:p>
            <a:endParaRPr lang="en-US" sz="1111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4C5DBB1-ED6D-F34F-BCB4-9103B9C87FCB}"/>
              </a:ext>
            </a:extLst>
          </p:cNvPr>
          <p:cNvSpPr txBox="1">
            <a:spLocks/>
          </p:cNvSpPr>
          <p:nvPr/>
        </p:nvSpPr>
        <p:spPr>
          <a:xfrm>
            <a:off x="518417" y="2443800"/>
            <a:ext cx="4528127" cy="3937528"/>
          </a:xfr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Divide the data into 6 evenly distributed buckets of values and stack the cards as per the diagram here.</a:t>
            </a:r>
          </a:p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905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Sugegsted</a:t>
            </a: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buckets:</a:t>
            </a:r>
          </a:p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 – 100,000</a:t>
            </a:r>
          </a:p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100,000 – 200,000</a:t>
            </a:r>
          </a:p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200,000 - 300,000</a:t>
            </a:r>
          </a:p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</a:t>
            </a:r>
            <a:endParaRPr lang="en-US" sz="1111" dirty="0"/>
          </a:p>
          <a:p>
            <a:endParaRPr lang="en-US" sz="111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0C42C-F91C-FF4F-9A12-A0A665B19F33}"/>
              </a:ext>
            </a:extLst>
          </p:cNvPr>
          <p:cNvSpPr/>
          <p:nvPr/>
        </p:nvSpPr>
        <p:spPr>
          <a:xfrm>
            <a:off x="4312207" y="5129960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0 - 100k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81084-5C7E-6247-AB12-E12A0444F323}"/>
              </a:ext>
            </a:extLst>
          </p:cNvPr>
          <p:cNvSpPr/>
          <p:nvPr/>
        </p:nvSpPr>
        <p:spPr>
          <a:xfrm>
            <a:off x="5436096" y="5129960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100k - 200k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92955-A99B-CE4F-9FC3-0FE53A0855B9}"/>
              </a:ext>
            </a:extLst>
          </p:cNvPr>
          <p:cNvSpPr/>
          <p:nvPr/>
        </p:nvSpPr>
        <p:spPr>
          <a:xfrm>
            <a:off x="6577890" y="5129960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200k - 300k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C94D60-C9CE-F046-8DB7-40276A48A668}"/>
              </a:ext>
            </a:extLst>
          </p:cNvPr>
          <p:cNvSpPr/>
          <p:nvPr/>
        </p:nvSpPr>
        <p:spPr>
          <a:xfrm>
            <a:off x="7719684" y="5129960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300k - 400k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31DA-2E78-DB45-BF46-5B532050B074}"/>
              </a:ext>
            </a:extLst>
          </p:cNvPr>
          <p:cNvSpPr/>
          <p:nvPr/>
        </p:nvSpPr>
        <p:spPr>
          <a:xfrm>
            <a:off x="4316082" y="4661909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19B34-2C0E-7A4F-8F83-BBA44ED2E5E3}"/>
              </a:ext>
            </a:extLst>
          </p:cNvPr>
          <p:cNvSpPr/>
          <p:nvPr/>
        </p:nvSpPr>
        <p:spPr>
          <a:xfrm>
            <a:off x="4312207" y="4193858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5BD0F5-8CE7-A842-A58C-CE6CD8092353}"/>
              </a:ext>
            </a:extLst>
          </p:cNvPr>
          <p:cNvSpPr/>
          <p:nvPr/>
        </p:nvSpPr>
        <p:spPr>
          <a:xfrm>
            <a:off x="4319559" y="3726657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1B08C3-D327-6B4D-BB86-4A4B16E58D89}"/>
              </a:ext>
            </a:extLst>
          </p:cNvPr>
          <p:cNvSpPr/>
          <p:nvPr/>
        </p:nvSpPr>
        <p:spPr>
          <a:xfrm>
            <a:off x="5436096" y="4661909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B70ABE-D8B6-AA4F-B496-C32A63E37CAE}"/>
              </a:ext>
            </a:extLst>
          </p:cNvPr>
          <p:cNvSpPr/>
          <p:nvPr/>
        </p:nvSpPr>
        <p:spPr>
          <a:xfrm>
            <a:off x="5436096" y="4193858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32AA2-623B-3E46-A3BA-1CA48E59EF8A}"/>
              </a:ext>
            </a:extLst>
          </p:cNvPr>
          <p:cNvSpPr/>
          <p:nvPr/>
        </p:nvSpPr>
        <p:spPr>
          <a:xfrm>
            <a:off x="7719684" y="4661909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AB91A4-B1FA-3A48-8DE6-68FD2D55EDB4}"/>
              </a:ext>
            </a:extLst>
          </p:cNvPr>
          <p:cNvSpPr/>
          <p:nvPr/>
        </p:nvSpPr>
        <p:spPr>
          <a:xfrm>
            <a:off x="6577890" y="4653136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91FA4B-CFF1-6F47-AB41-7F75F8669E88}"/>
              </a:ext>
            </a:extLst>
          </p:cNvPr>
          <p:cNvSpPr/>
          <p:nvPr/>
        </p:nvSpPr>
        <p:spPr>
          <a:xfrm>
            <a:off x="7719684" y="4193858"/>
            <a:ext cx="1008112" cy="360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3545767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DA2F-8DAF-B041-910D-024D169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data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9882D8-8E24-184D-8ED3-8060AA28B534}"/>
              </a:ext>
            </a:extLst>
          </p:cNvPr>
          <p:cNvSpPr txBox="1">
            <a:spLocks/>
          </p:cNvSpPr>
          <p:nvPr/>
        </p:nvSpPr>
        <p:spPr>
          <a:xfrm>
            <a:off x="270145" y="1988725"/>
            <a:ext cx="3861748" cy="3073432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1111" dirty="0"/>
          </a:p>
          <a:p>
            <a:endParaRPr lang="en-US" sz="1111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4C5DBB1-ED6D-F34F-BCB4-9103B9C87FCB}"/>
              </a:ext>
            </a:extLst>
          </p:cNvPr>
          <p:cNvSpPr txBox="1">
            <a:spLocks/>
          </p:cNvSpPr>
          <p:nvPr/>
        </p:nvSpPr>
        <p:spPr>
          <a:xfrm>
            <a:off x="518417" y="2443800"/>
            <a:ext cx="4528127" cy="3073432"/>
          </a:xfrm>
        </p:spPr>
        <p:txBody>
          <a:bodyPr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Another important aspect to consider is the distribution of data. It is always a good practice to know the distribution of your data before </a:t>
            </a:r>
            <a:r>
              <a:rPr lang="en-US" sz="1905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analysing</a:t>
            </a: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it further. Certain analyses require certain distributions. </a:t>
            </a:r>
          </a:p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examples here show different types of distributions of data. </a:t>
            </a:r>
            <a:endParaRPr lang="en-US" sz="1111" dirty="0"/>
          </a:p>
          <a:p>
            <a:endParaRPr lang="en-US" sz="111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9B79E-505A-BA41-B118-4D864D8EE8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823" y="2122000"/>
            <a:ext cx="3717032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05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62C4-DAF2-304C-83FC-17975A5A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number summary (of the trimmed dataset)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1C128-7B6C-7845-B695-62C85B3B9D3E}"/>
              </a:ext>
            </a:extLst>
          </p:cNvPr>
          <p:cNvSpPr/>
          <p:nvPr/>
        </p:nvSpPr>
        <p:spPr>
          <a:xfrm>
            <a:off x="1403648" y="2204864"/>
            <a:ext cx="6336704" cy="396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B2899-1272-104B-8C83-F85A3155C5F6}"/>
              </a:ext>
            </a:extLst>
          </p:cNvPr>
          <p:cNvCxnSpPr/>
          <p:nvPr/>
        </p:nvCxnSpPr>
        <p:spPr>
          <a:xfrm>
            <a:off x="1835696" y="3429000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9734F7-C67B-EE43-9010-61795A56C47C}"/>
              </a:ext>
            </a:extLst>
          </p:cNvPr>
          <p:cNvCxnSpPr/>
          <p:nvPr/>
        </p:nvCxnSpPr>
        <p:spPr>
          <a:xfrm>
            <a:off x="7236296" y="3429000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55B222-5D05-D14A-9A46-9F5E85978179}"/>
              </a:ext>
            </a:extLst>
          </p:cNvPr>
          <p:cNvSpPr txBox="1"/>
          <p:nvPr/>
        </p:nvSpPr>
        <p:spPr>
          <a:xfrm>
            <a:off x="5094817" y="574965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Flip chart paper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B4C2-942B-4D4E-8D7F-5B0AF4B2E7E0}"/>
              </a:ext>
            </a:extLst>
          </p:cNvPr>
          <p:cNvSpPr txBox="1"/>
          <p:nvPr/>
        </p:nvSpPr>
        <p:spPr>
          <a:xfrm>
            <a:off x="1419742" y="4588386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33,700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078B3-EBE8-6349-BA2D-25FC679267D1}"/>
              </a:ext>
            </a:extLst>
          </p:cNvPr>
          <p:cNvSpPr txBox="1"/>
          <p:nvPr/>
        </p:nvSpPr>
        <p:spPr>
          <a:xfrm>
            <a:off x="6786594" y="4611391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301,999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5355C-1183-5444-A6B9-8DEBF4267957}"/>
              </a:ext>
            </a:extLst>
          </p:cNvPr>
          <p:cNvSpPr txBox="1"/>
          <p:nvPr/>
        </p:nvSpPr>
        <p:spPr>
          <a:xfrm>
            <a:off x="2487582" y="2420888"/>
            <a:ext cx="417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Bradley Hand ITC" panose="020F0502020204030204" pitchFamily="34" charset="0"/>
              </a:rPr>
              <a:t>Plot 3 more lines</a:t>
            </a:r>
          </a:p>
          <a:p>
            <a:pPr marL="514350" indent="-514350">
              <a:buAutoNum type="arabicParenR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Bradley Hand ITC" panose="020F0502020204030204" pitchFamily="34" charset="0"/>
              </a:rPr>
              <a:t>Median</a:t>
            </a:r>
          </a:p>
          <a:p>
            <a:pPr marL="514350" indent="-514350">
              <a:buAutoNum type="arabicParenR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Bradley Hand ITC" panose="020F0502020204030204" pitchFamily="34" charset="0"/>
              </a:rPr>
              <a:t>Value ¼ through dataset</a:t>
            </a:r>
          </a:p>
          <a:p>
            <a:pPr marL="514350" indent="-514350">
              <a:buAutoNum type="arabicParenR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Bradley Hand ITC" panose="020F0502020204030204" pitchFamily="34" charset="0"/>
              </a:rPr>
              <a:t>Value ¾ through dataset</a:t>
            </a:r>
          </a:p>
        </p:txBody>
      </p:sp>
    </p:spTree>
    <p:extLst>
      <p:ext uri="{BB962C8B-B14F-4D97-AF65-F5344CB8AC3E}">
        <p14:creationId xmlns:p14="http://schemas.microsoft.com/office/powerpoint/2010/main" val="6472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62C4-DAF2-304C-83FC-17975A5A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number summary (of the trimmed dataset)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1C128-7B6C-7845-B695-62C85B3B9D3E}"/>
              </a:ext>
            </a:extLst>
          </p:cNvPr>
          <p:cNvSpPr/>
          <p:nvPr/>
        </p:nvSpPr>
        <p:spPr>
          <a:xfrm>
            <a:off x="1403648" y="2204864"/>
            <a:ext cx="6336704" cy="396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B2899-1272-104B-8C83-F85A3155C5F6}"/>
              </a:ext>
            </a:extLst>
          </p:cNvPr>
          <p:cNvCxnSpPr/>
          <p:nvPr/>
        </p:nvCxnSpPr>
        <p:spPr>
          <a:xfrm>
            <a:off x="1835696" y="3429000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9734F7-C67B-EE43-9010-61795A56C47C}"/>
              </a:ext>
            </a:extLst>
          </p:cNvPr>
          <p:cNvCxnSpPr/>
          <p:nvPr/>
        </p:nvCxnSpPr>
        <p:spPr>
          <a:xfrm>
            <a:off x="7236296" y="3429000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55B222-5D05-D14A-9A46-9F5E85978179}"/>
              </a:ext>
            </a:extLst>
          </p:cNvPr>
          <p:cNvSpPr txBox="1"/>
          <p:nvPr/>
        </p:nvSpPr>
        <p:spPr>
          <a:xfrm>
            <a:off x="5094817" y="574965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Flip chart paper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B4C2-942B-4D4E-8D7F-5B0AF4B2E7E0}"/>
              </a:ext>
            </a:extLst>
          </p:cNvPr>
          <p:cNvSpPr txBox="1"/>
          <p:nvPr/>
        </p:nvSpPr>
        <p:spPr>
          <a:xfrm>
            <a:off x="1419742" y="4588386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33,700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078B3-EBE8-6349-BA2D-25FC679267D1}"/>
              </a:ext>
            </a:extLst>
          </p:cNvPr>
          <p:cNvSpPr txBox="1"/>
          <p:nvPr/>
        </p:nvSpPr>
        <p:spPr>
          <a:xfrm>
            <a:off x="6786594" y="4611391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301,999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FBB542-F082-DD40-A215-027FA27C9B72}"/>
              </a:ext>
            </a:extLst>
          </p:cNvPr>
          <p:cNvCxnSpPr/>
          <p:nvPr/>
        </p:nvCxnSpPr>
        <p:spPr>
          <a:xfrm>
            <a:off x="4580047" y="3429000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90C8E6-D4CC-EB4C-8000-CE0934D4C12C}"/>
              </a:ext>
            </a:extLst>
          </p:cNvPr>
          <p:cNvSpPr txBox="1"/>
          <p:nvPr/>
        </p:nvSpPr>
        <p:spPr>
          <a:xfrm>
            <a:off x="4164093" y="4588386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125,000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C931D-4B03-E74F-8BF3-4CFAF22D283F}"/>
              </a:ext>
            </a:extLst>
          </p:cNvPr>
          <p:cNvCxnSpPr/>
          <p:nvPr/>
        </p:nvCxnSpPr>
        <p:spPr>
          <a:xfrm>
            <a:off x="2533606" y="3436258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7A3246-B446-D049-84D9-DC0FBFB2E90B}"/>
              </a:ext>
            </a:extLst>
          </p:cNvPr>
          <p:cNvSpPr txBox="1"/>
          <p:nvPr/>
        </p:nvSpPr>
        <p:spPr>
          <a:xfrm>
            <a:off x="2123728" y="4777178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44,000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1F906E-99BB-094D-998A-4E3758D318F1}"/>
              </a:ext>
            </a:extLst>
          </p:cNvPr>
          <p:cNvCxnSpPr/>
          <p:nvPr/>
        </p:nvCxnSpPr>
        <p:spPr>
          <a:xfrm>
            <a:off x="5954690" y="3429000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D46D54-6800-6842-A149-15725A75E3AD}"/>
              </a:ext>
            </a:extLst>
          </p:cNvPr>
          <p:cNvSpPr txBox="1"/>
          <p:nvPr/>
        </p:nvSpPr>
        <p:spPr>
          <a:xfrm>
            <a:off x="5452194" y="4769920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190,000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E8D503-B0B9-3A4F-8077-FB5AAB6B2675}"/>
              </a:ext>
            </a:extLst>
          </p:cNvPr>
          <p:cNvCxnSpPr>
            <a:cxnSpLocks/>
          </p:cNvCxnSpPr>
          <p:nvPr/>
        </p:nvCxnSpPr>
        <p:spPr>
          <a:xfrm>
            <a:off x="1835696" y="4005064"/>
            <a:ext cx="69791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3E78C9-517D-674E-907D-884FF6EDCCAC}"/>
              </a:ext>
            </a:extLst>
          </p:cNvPr>
          <p:cNvCxnSpPr>
            <a:cxnSpLocks/>
          </p:cNvCxnSpPr>
          <p:nvPr/>
        </p:nvCxnSpPr>
        <p:spPr>
          <a:xfrm>
            <a:off x="5948201" y="4005064"/>
            <a:ext cx="1288095" cy="725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6E7D82-82FC-D742-94C9-B359013F9A3C}"/>
              </a:ext>
            </a:extLst>
          </p:cNvPr>
          <p:cNvCxnSpPr>
            <a:cxnSpLocks/>
          </p:cNvCxnSpPr>
          <p:nvPr/>
        </p:nvCxnSpPr>
        <p:spPr>
          <a:xfrm>
            <a:off x="2521072" y="3421742"/>
            <a:ext cx="3440108" cy="1451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3681B9-D5D1-674A-8715-AED25E36CE0A}"/>
              </a:ext>
            </a:extLst>
          </p:cNvPr>
          <p:cNvCxnSpPr>
            <a:cxnSpLocks/>
          </p:cNvCxnSpPr>
          <p:nvPr/>
        </p:nvCxnSpPr>
        <p:spPr>
          <a:xfrm>
            <a:off x="2508093" y="4588386"/>
            <a:ext cx="3440108" cy="1451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2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62C4-DAF2-304C-83FC-17975A5A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number summary (of the trimmed dataset)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1C128-7B6C-7845-B695-62C85B3B9D3E}"/>
              </a:ext>
            </a:extLst>
          </p:cNvPr>
          <p:cNvSpPr/>
          <p:nvPr/>
        </p:nvSpPr>
        <p:spPr>
          <a:xfrm>
            <a:off x="1403648" y="2204864"/>
            <a:ext cx="6336704" cy="396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B2899-1272-104B-8C83-F85A3155C5F6}"/>
              </a:ext>
            </a:extLst>
          </p:cNvPr>
          <p:cNvCxnSpPr/>
          <p:nvPr/>
        </p:nvCxnSpPr>
        <p:spPr>
          <a:xfrm>
            <a:off x="1835696" y="2428146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9734F7-C67B-EE43-9010-61795A56C47C}"/>
              </a:ext>
            </a:extLst>
          </p:cNvPr>
          <p:cNvCxnSpPr/>
          <p:nvPr/>
        </p:nvCxnSpPr>
        <p:spPr>
          <a:xfrm>
            <a:off x="7236296" y="2428146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D2B4C2-942B-4D4E-8D7F-5B0AF4B2E7E0}"/>
              </a:ext>
            </a:extLst>
          </p:cNvPr>
          <p:cNvSpPr txBox="1"/>
          <p:nvPr/>
        </p:nvSpPr>
        <p:spPr>
          <a:xfrm>
            <a:off x="1419742" y="3587532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33,700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078B3-EBE8-6349-BA2D-25FC679267D1}"/>
              </a:ext>
            </a:extLst>
          </p:cNvPr>
          <p:cNvSpPr txBox="1"/>
          <p:nvPr/>
        </p:nvSpPr>
        <p:spPr>
          <a:xfrm>
            <a:off x="6786594" y="3610537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301,999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FBB542-F082-DD40-A215-027FA27C9B72}"/>
              </a:ext>
            </a:extLst>
          </p:cNvPr>
          <p:cNvCxnSpPr/>
          <p:nvPr/>
        </p:nvCxnSpPr>
        <p:spPr>
          <a:xfrm>
            <a:off x="4580047" y="2428146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90C8E6-D4CC-EB4C-8000-CE0934D4C12C}"/>
              </a:ext>
            </a:extLst>
          </p:cNvPr>
          <p:cNvSpPr txBox="1"/>
          <p:nvPr/>
        </p:nvSpPr>
        <p:spPr>
          <a:xfrm>
            <a:off x="4171278" y="3971672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125,000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C931D-4B03-E74F-8BF3-4CFAF22D283F}"/>
              </a:ext>
            </a:extLst>
          </p:cNvPr>
          <p:cNvCxnSpPr/>
          <p:nvPr/>
        </p:nvCxnSpPr>
        <p:spPr>
          <a:xfrm>
            <a:off x="2533606" y="2435404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7A3246-B446-D049-84D9-DC0FBFB2E90B}"/>
              </a:ext>
            </a:extLst>
          </p:cNvPr>
          <p:cNvSpPr txBox="1"/>
          <p:nvPr/>
        </p:nvSpPr>
        <p:spPr>
          <a:xfrm>
            <a:off x="2086942" y="3911507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44,000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1F906E-99BB-094D-998A-4E3758D318F1}"/>
              </a:ext>
            </a:extLst>
          </p:cNvPr>
          <p:cNvCxnSpPr/>
          <p:nvPr/>
        </p:nvCxnSpPr>
        <p:spPr>
          <a:xfrm>
            <a:off x="5954690" y="2428146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D46D54-6800-6842-A149-15725A75E3AD}"/>
              </a:ext>
            </a:extLst>
          </p:cNvPr>
          <p:cNvSpPr txBox="1"/>
          <p:nvPr/>
        </p:nvSpPr>
        <p:spPr>
          <a:xfrm>
            <a:off x="5452194" y="3769066"/>
            <a:ext cx="9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190,000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E8D503-B0B9-3A4F-8077-FB5AAB6B2675}"/>
              </a:ext>
            </a:extLst>
          </p:cNvPr>
          <p:cNvCxnSpPr>
            <a:cxnSpLocks/>
          </p:cNvCxnSpPr>
          <p:nvPr/>
        </p:nvCxnSpPr>
        <p:spPr>
          <a:xfrm>
            <a:off x="1835696" y="3004210"/>
            <a:ext cx="69791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3E78C9-517D-674E-907D-884FF6EDCCAC}"/>
              </a:ext>
            </a:extLst>
          </p:cNvPr>
          <p:cNvCxnSpPr>
            <a:cxnSpLocks/>
          </p:cNvCxnSpPr>
          <p:nvPr/>
        </p:nvCxnSpPr>
        <p:spPr>
          <a:xfrm>
            <a:off x="5948201" y="3004210"/>
            <a:ext cx="1288095" cy="725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6E7D82-82FC-D742-94C9-B359013F9A3C}"/>
              </a:ext>
            </a:extLst>
          </p:cNvPr>
          <p:cNvCxnSpPr>
            <a:cxnSpLocks/>
          </p:cNvCxnSpPr>
          <p:nvPr/>
        </p:nvCxnSpPr>
        <p:spPr>
          <a:xfrm>
            <a:off x="2521072" y="2420888"/>
            <a:ext cx="3440108" cy="1451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3681B9-D5D1-674A-8715-AED25E36CE0A}"/>
              </a:ext>
            </a:extLst>
          </p:cNvPr>
          <p:cNvCxnSpPr>
            <a:cxnSpLocks/>
          </p:cNvCxnSpPr>
          <p:nvPr/>
        </p:nvCxnSpPr>
        <p:spPr>
          <a:xfrm>
            <a:off x="2508093" y="3587532"/>
            <a:ext cx="3440108" cy="1451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B23824-2EE5-4F4A-8341-3BFC9D93E4B1}"/>
              </a:ext>
            </a:extLst>
          </p:cNvPr>
          <p:cNvCxnSpPr/>
          <p:nvPr/>
        </p:nvCxnSpPr>
        <p:spPr>
          <a:xfrm>
            <a:off x="1861209" y="4568525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639E5-E76D-CB4A-9CCD-9C457359D28A}"/>
              </a:ext>
            </a:extLst>
          </p:cNvPr>
          <p:cNvCxnSpPr/>
          <p:nvPr/>
        </p:nvCxnSpPr>
        <p:spPr>
          <a:xfrm>
            <a:off x="4580047" y="4531711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D0DADF-2E47-6D47-9659-E8566BE8A73D}"/>
              </a:ext>
            </a:extLst>
          </p:cNvPr>
          <p:cNvCxnSpPr/>
          <p:nvPr/>
        </p:nvCxnSpPr>
        <p:spPr>
          <a:xfrm>
            <a:off x="3165927" y="4590299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7BD0D8-0585-A54C-A7EA-0F443CB4BD1F}"/>
              </a:ext>
            </a:extLst>
          </p:cNvPr>
          <p:cNvCxnSpPr/>
          <p:nvPr/>
        </p:nvCxnSpPr>
        <p:spPr>
          <a:xfrm>
            <a:off x="2559119" y="4575783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F79078-28A3-0446-9457-D3A0C4A719DD}"/>
              </a:ext>
            </a:extLst>
          </p:cNvPr>
          <p:cNvCxnSpPr/>
          <p:nvPr/>
        </p:nvCxnSpPr>
        <p:spPr>
          <a:xfrm>
            <a:off x="3779912" y="4590299"/>
            <a:ext cx="0" cy="115212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AEDAFE-BB3B-C447-8505-6D5A4F648A91}"/>
              </a:ext>
            </a:extLst>
          </p:cNvPr>
          <p:cNvCxnSpPr>
            <a:cxnSpLocks/>
          </p:cNvCxnSpPr>
          <p:nvPr/>
        </p:nvCxnSpPr>
        <p:spPr>
          <a:xfrm>
            <a:off x="1861209" y="5144589"/>
            <a:ext cx="69791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45E479-EDCF-6442-A162-F2C66610EF79}"/>
              </a:ext>
            </a:extLst>
          </p:cNvPr>
          <p:cNvCxnSpPr>
            <a:cxnSpLocks/>
          </p:cNvCxnSpPr>
          <p:nvPr/>
        </p:nvCxnSpPr>
        <p:spPr>
          <a:xfrm>
            <a:off x="3772735" y="5133702"/>
            <a:ext cx="79708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BF0BB-B0DC-7949-8F00-27FBA12AAE33}"/>
              </a:ext>
            </a:extLst>
          </p:cNvPr>
          <p:cNvCxnSpPr>
            <a:cxnSpLocks/>
          </p:cNvCxnSpPr>
          <p:nvPr/>
        </p:nvCxnSpPr>
        <p:spPr>
          <a:xfrm>
            <a:off x="2546585" y="4561267"/>
            <a:ext cx="1233327" cy="725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CDF3A0-8990-7343-9EDB-755B57FA77AA}"/>
              </a:ext>
            </a:extLst>
          </p:cNvPr>
          <p:cNvCxnSpPr>
            <a:cxnSpLocks/>
          </p:cNvCxnSpPr>
          <p:nvPr/>
        </p:nvCxnSpPr>
        <p:spPr>
          <a:xfrm flipV="1">
            <a:off x="2533606" y="5720653"/>
            <a:ext cx="1246306" cy="725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ACB3BF-A110-FF43-BE87-AF4E473F8F48}"/>
              </a:ext>
            </a:extLst>
          </p:cNvPr>
          <p:cNvCxnSpPr>
            <a:cxnSpLocks/>
          </p:cNvCxnSpPr>
          <p:nvPr/>
        </p:nvCxnSpPr>
        <p:spPr>
          <a:xfrm flipV="1">
            <a:off x="2559119" y="4223893"/>
            <a:ext cx="47153" cy="3301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F422D6-DDFC-8D4E-923A-6438588F66C5}"/>
              </a:ext>
            </a:extLst>
          </p:cNvPr>
          <p:cNvCxnSpPr/>
          <p:nvPr/>
        </p:nvCxnSpPr>
        <p:spPr>
          <a:xfrm flipH="1" flipV="1">
            <a:off x="2529316" y="3610537"/>
            <a:ext cx="74856" cy="30097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3B8FBD-C142-4F43-A471-2EBFD4212BF0}"/>
              </a:ext>
            </a:extLst>
          </p:cNvPr>
          <p:cNvCxnSpPr>
            <a:cxnSpLocks/>
          </p:cNvCxnSpPr>
          <p:nvPr/>
        </p:nvCxnSpPr>
        <p:spPr>
          <a:xfrm flipH="1" flipV="1">
            <a:off x="4541791" y="4266924"/>
            <a:ext cx="9567" cy="2647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8B770F-8D1A-744D-B4F2-5620C9B07012}"/>
              </a:ext>
            </a:extLst>
          </p:cNvPr>
          <p:cNvCxnSpPr>
            <a:cxnSpLocks/>
          </p:cNvCxnSpPr>
          <p:nvPr/>
        </p:nvCxnSpPr>
        <p:spPr>
          <a:xfrm flipH="1" flipV="1">
            <a:off x="4569821" y="3632692"/>
            <a:ext cx="16267" cy="3389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71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DA2F-8DAF-B041-910D-024D169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Five-number summary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9882D8-8E24-184D-8ED3-8060AA28B534}"/>
              </a:ext>
            </a:extLst>
          </p:cNvPr>
          <p:cNvSpPr txBox="1">
            <a:spLocks/>
          </p:cNvSpPr>
          <p:nvPr/>
        </p:nvSpPr>
        <p:spPr>
          <a:xfrm>
            <a:off x="270145" y="1988725"/>
            <a:ext cx="3861748" cy="3073432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1111" dirty="0"/>
          </a:p>
          <a:p>
            <a:endParaRPr lang="en-US" sz="1111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4BCD117-0191-F344-8F46-1202744B14CE}"/>
              </a:ext>
            </a:extLst>
          </p:cNvPr>
          <p:cNvSpPr txBox="1">
            <a:spLocks/>
          </p:cNvSpPr>
          <p:nvPr/>
        </p:nvSpPr>
        <p:spPr>
          <a:xfrm>
            <a:off x="418598" y="1986137"/>
            <a:ext cx="4528127" cy="3073432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5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five-number summary</a:t>
            </a:r>
          </a:p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362880" indent="-362880">
              <a:lnSpc>
                <a:spcPct val="150000"/>
              </a:lnSpc>
              <a:buFont typeface="+mj-lt"/>
              <a:buAutoNum type="arabicPeriod"/>
            </a:pPr>
            <a:r>
              <a:rPr lang="en-US" sz="1587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sample minimum (smallest value)</a:t>
            </a:r>
          </a:p>
          <a:p>
            <a:pPr marL="362880" indent="-362880">
              <a:lnSpc>
                <a:spcPct val="150000"/>
              </a:lnSpc>
              <a:buFont typeface="+mj-lt"/>
              <a:buAutoNum type="arabicPeriod"/>
            </a:pPr>
            <a:r>
              <a:rPr lang="en-US" sz="1587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lower quartile (value ¼ through the list)</a:t>
            </a:r>
          </a:p>
          <a:p>
            <a:pPr marL="362880" indent="-362880">
              <a:lnSpc>
                <a:spcPct val="150000"/>
              </a:lnSpc>
              <a:buFont typeface="+mj-lt"/>
              <a:buAutoNum type="arabicPeriod"/>
            </a:pPr>
            <a:r>
              <a:rPr lang="en-US" sz="1587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median (middle value in the list)</a:t>
            </a:r>
          </a:p>
          <a:p>
            <a:pPr marL="362880" indent="-362880">
              <a:lnSpc>
                <a:spcPct val="150000"/>
              </a:lnSpc>
              <a:buFont typeface="+mj-lt"/>
              <a:buAutoNum type="arabicPeriod"/>
            </a:pPr>
            <a:r>
              <a:rPr lang="en-US" sz="1587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upper quartile (value ¾ through the list)</a:t>
            </a:r>
          </a:p>
          <a:p>
            <a:pPr marL="362880" indent="-362880">
              <a:lnSpc>
                <a:spcPct val="150000"/>
              </a:lnSpc>
              <a:buFont typeface="+mj-lt"/>
              <a:buAutoNum type="arabicPeriod"/>
            </a:pPr>
            <a:r>
              <a:rPr lang="en-US" sz="1587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sample maximum (largest value)</a:t>
            </a:r>
          </a:p>
          <a:p>
            <a:pPr>
              <a:lnSpc>
                <a:spcPct val="150000"/>
              </a:lnSpc>
            </a:pPr>
            <a:endParaRPr lang="en-US" sz="1111" dirty="0"/>
          </a:p>
          <a:p>
            <a:endParaRPr lang="en-US" sz="1111" dirty="0"/>
          </a:p>
        </p:txBody>
      </p:sp>
      <p:pic>
        <p:nvPicPr>
          <p:cNvPr id="7" name="Picture 6" descr="5 number summary">
            <a:extLst>
              <a:ext uri="{FF2B5EF4-FFF2-40B4-BE49-F238E27FC236}">
                <a16:creationId xmlns:a16="http://schemas.microsoft.com/office/drawing/2014/main" id="{69008825-6E1A-9845-B785-B66C689907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150" y="2199234"/>
            <a:ext cx="3915857" cy="26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1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DA2F-8DAF-B041-910D-024D169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0" y="404664"/>
            <a:ext cx="8028000" cy="648072"/>
          </a:xfrm>
        </p:spPr>
        <p:txBody>
          <a:bodyPr/>
          <a:lstStyle/>
          <a:p>
            <a:r>
              <a:rPr lang="en-US" dirty="0"/>
              <a:t>Five-number summary in Tableau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9882D8-8E24-184D-8ED3-8060AA28B534}"/>
              </a:ext>
            </a:extLst>
          </p:cNvPr>
          <p:cNvSpPr txBox="1">
            <a:spLocks/>
          </p:cNvSpPr>
          <p:nvPr/>
        </p:nvSpPr>
        <p:spPr>
          <a:xfrm>
            <a:off x="270145" y="1988725"/>
            <a:ext cx="3861748" cy="3073432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sz="1905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1111" dirty="0"/>
          </a:p>
          <a:p>
            <a:endParaRPr lang="en-US" sz="1111" dirty="0"/>
          </a:p>
        </p:txBody>
      </p:sp>
      <p:pic>
        <p:nvPicPr>
          <p:cNvPr id="3" name="Online Media 2" descr="media2">
            <a:hlinkClick r:id="" action="ppaction://media"/>
            <a:extLst>
              <a:ext uri="{FF2B5EF4-FFF2-40B4-BE49-F238E27FC236}">
                <a16:creationId xmlns:a16="http://schemas.microsoft.com/office/drawing/2014/main" id="{3BF96187-A97B-C645-B738-0715B7ABA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63868"/>
            <a:ext cx="9144000" cy="56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Today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0" eaLnBrk="1" fontAlgn="t" hangingPunct="1"/>
            <a:endParaRPr lang="en-GB" dirty="0">
              <a:solidFill>
                <a:schemeClr val="tx1"/>
              </a:solidFill>
            </a:endParaRPr>
          </a:p>
          <a:p>
            <a:pPr marL="444500" eaLnBrk="1" fontAlgn="t" hangingPunct="1"/>
            <a:r>
              <a:rPr lang="en-GB" dirty="0">
                <a:solidFill>
                  <a:schemeClr val="tx1"/>
                </a:solidFill>
              </a:rPr>
              <a:t>Introduction to open data driven policy making</a:t>
            </a:r>
          </a:p>
          <a:p>
            <a:pPr marL="444500" eaLnBrk="1" fontAlgn="t" hangingPunct="1"/>
            <a:endParaRPr lang="en-GB" dirty="0">
              <a:solidFill>
                <a:schemeClr val="tx1"/>
              </a:solidFill>
            </a:endParaRPr>
          </a:p>
          <a:p>
            <a:pPr marL="444500" eaLnBrk="1" fontAlgn="t" hangingPunct="1"/>
            <a:r>
              <a:rPr lang="en-GB" dirty="0">
                <a:solidFill>
                  <a:schemeClr val="tx1"/>
                </a:solidFill>
              </a:rPr>
              <a:t>Benefits, caveats and risks of using data in policy making</a:t>
            </a:r>
          </a:p>
          <a:p>
            <a:pPr marL="444500" eaLnBrk="1" fontAlgn="auto" hangingPunct="1"/>
            <a:endParaRPr lang="en-GB" dirty="0">
              <a:solidFill>
                <a:schemeClr val="tx1"/>
              </a:solidFill>
            </a:endParaRPr>
          </a:p>
          <a:p>
            <a:pPr marL="444500" eaLnBrk="1" fontAlgn="auto" hangingPunct="1"/>
            <a:r>
              <a:rPr lang="en-GB" dirty="0">
                <a:solidFill>
                  <a:schemeClr val="tx1"/>
                </a:solidFill>
              </a:rPr>
              <a:t>Planning a data driven policy process</a:t>
            </a:r>
          </a:p>
          <a:p>
            <a:pPr marL="444500" eaLnBrk="1" fontAlgn="auto" hangingPunct="1"/>
            <a:endParaRPr lang="en-GB" dirty="0">
              <a:solidFill>
                <a:schemeClr val="tx1"/>
              </a:solidFill>
            </a:endParaRPr>
          </a:p>
          <a:p>
            <a:pPr marL="444500" eaLnBrk="1" fontAlgn="auto" hangingPunct="1"/>
            <a:r>
              <a:rPr lang="en-GB" dirty="0">
                <a:solidFill>
                  <a:schemeClr val="tx1"/>
                </a:solidFill>
              </a:rPr>
              <a:t>Data driven policy making in practice</a:t>
            </a:r>
          </a:p>
          <a:p>
            <a:endParaRPr lang="en-US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C3E53F-B0D8-4AE1-8442-2E77CD209F71}" type="slidenum">
              <a:rPr lang="en-US" altLang="en-US">
                <a:solidFill>
                  <a:schemeClr val="bg1"/>
                </a:solidFill>
              </a:rPr>
              <a:pPr/>
              <a:t>5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9460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45E8-0AB6-EF4D-95F7-68F6907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B137AF0-DB72-7F4F-8565-79C872A163E8}"/>
              </a:ext>
            </a:extLst>
          </p:cNvPr>
          <p:cNvSpPr txBox="1">
            <a:spLocks/>
          </p:cNvSpPr>
          <p:nvPr/>
        </p:nvSpPr>
        <p:spPr>
          <a:xfrm>
            <a:off x="557122" y="2112086"/>
            <a:ext cx="4199096" cy="3073432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22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Data, it turns out, has shape. That shape has meaning.</a:t>
            </a:r>
          </a:p>
          <a:p>
            <a:endParaRPr lang="en-US" sz="2222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2222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shape of data tells you everything you need to know about your data from its obvious features to its deepest secrets.</a:t>
            </a:r>
            <a:endParaRPr lang="en-US" sz="1111" dirty="0"/>
          </a:p>
          <a:p>
            <a:endParaRPr lang="en-US" sz="1111" dirty="0"/>
          </a:p>
        </p:txBody>
      </p:sp>
      <p:pic>
        <p:nvPicPr>
          <p:cNvPr id="6" name="Picture 5" descr="A picture containing green&#10;&#10;Description automatically generated">
            <a:extLst>
              <a:ext uri="{FF2B5EF4-FFF2-40B4-BE49-F238E27FC236}">
                <a16:creationId xmlns:a16="http://schemas.microsoft.com/office/drawing/2014/main" id="{49C8FBCA-3830-7644-99D3-CFFEA5A795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104" y="1678204"/>
            <a:ext cx="3077896" cy="30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1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14780-2B1C-0C47-B99F-9364ABDBC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E740B-B876-4780-AF0A-6922DE34EF2E}" type="slidenum">
              <a:rPr lang="en-US" altLang="en-US" smtClean="0"/>
              <a:pPr>
                <a:defRPr/>
              </a:pPr>
              <a:t>51</a:t>
            </a:fld>
            <a:r>
              <a:rPr lang="en-US" alt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5ABE4-3AD9-5042-8835-A0A96C47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51C9-74CB-1644-B9D3-FF0FE2E8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0" y="1988840"/>
            <a:ext cx="77458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44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Each table has a set of “Top Trump” cards relating to properties in two cities.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Build a decision tree to sort them into “New York” and “San Francisco”.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You cannot use the name of the city to sort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74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6" name="Decision 5"/>
          <p:cNvSpPr/>
          <p:nvPr/>
        </p:nvSpPr>
        <p:spPr>
          <a:xfrm>
            <a:off x="3203848" y="1931730"/>
            <a:ext cx="2736304" cy="1137230"/>
          </a:xfrm>
          <a:prstGeom prst="flowChartDecisi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Bedrooms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30489" y="2780928"/>
            <a:ext cx="621432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6839" y="2780928"/>
            <a:ext cx="63902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2080" y="27809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5816" y="2780928"/>
            <a:ext cx="86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89498" y="3356992"/>
            <a:ext cx="136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SF: 0 </a:t>
            </a:r>
            <a:r>
              <a:rPr lang="en-US" b="1" dirty="0"/>
              <a:t>NY: 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8866" y="389705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NY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9882" y="3273550"/>
            <a:ext cx="15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SF: 10 NY: 3</a:t>
            </a:r>
          </a:p>
        </p:txBody>
      </p:sp>
      <p:sp>
        <p:nvSpPr>
          <p:cNvPr id="19" name="Decision 18"/>
          <p:cNvSpPr/>
          <p:nvPr/>
        </p:nvSpPr>
        <p:spPr>
          <a:xfrm>
            <a:off x="4932040" y="3659922"/>
            <a:ext cx="2736304" cy="1137230"/>
          </a:xfrm>
          <a:prstGeom prst="flowChartDecisi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913211" y="4581128"/>
            <a:ext cx="621432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49561" y="4581128"/>
            <a:ext cx="63902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64802" y="458112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&gt;$1m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39952" y="4581128"/>
            <a:ext cx="132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&lt;=$1m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9952" y="5286732"/>
            <a:ext cx="137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SF: 1 </a:t>
            </a:r>
            <a:r>
              <a:rPr lang="en-US" b="1" dirty="0"/>
              <a:t>NY: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00277" y="5580223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17690" y="5286732"/>
            <a:ext cx="136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SF: 9 </a:t>
            </a:r>
            <a:r>
              <a:rPr lang="en-US" dirty="0"/>
              <a:t>NY: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75647" y="560555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SF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113" y="5121188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Correct: 19</a:t>
            </a:r>
          </a:p>
          <a:p>
            <a:r>
              <a:rPr lang="en-US" dirty="0"/>
              <a:t>Wrong: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94101" y="679458"/>
            <a:ext cx="22573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95% 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115464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6" grpId="0"/>
      <p:bldP spid="17" grpId="0"/>
      <p:bldP spid="18" grpId="0"/>
      <p:bldP spid="19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00AC-237B-6341-9856-92EBDDED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C231-25F5-D24E-8912-74F925F6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024" y="4911551"/>
            <a:ext cx="1463621" cy="595192"/>
          </a:xfrm>
        </p:spPr>
        <p:txBody>
          <a:bodyPr/>
          <a:lstStyle/>
          <a:p>
            <a:r>
              <a:rPr lang="en-GB" dirty="0"/>
              <a:t>Data first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441D7F-C802-F246-B841-911A58A20FF6}"/>
              </a:ext>
            </a:extLst>
          </p:cNvPr>
          <p:cNvSpPr txBox="1">
            <a:spLocks/>
          </p:cNvSpPr>
          <p:nvPr/>
        </p:nvSpPr>
        <p:spPr>
          <a:xfrm>
            <a:off x="5811865" y="4911551"/>
            <a:ext cx="2055464" cy="5951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Knowledge first</a:t>
            </a: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9EEAA-D887-974F-90F9-BE42B598D6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0"/>
          <a:stretch/>
        </p:blipFill>
        <p:spPr>
          <a:xfrm>
            <a:off x="895512" y="2194505"/>
            <a:ext cx="3254644" cy="2717046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F7236B3-D11B-9047-8FE5-35A83E6D4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2930BDF-D954-7D44-AC26-0AA8FCA1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10" name="Picture 9" descr="San Francisco and New York">
            <a:extLst>
              <a:ext uri="{FF2B5EF4-FFF2-40B4-BE49-F238E27FC236}">
                <a16:creationId xmlns:a16="http://schemas.microsoft.com/office/drawing/2014/main" id="{35BAC5CB-20CF-8540-9CED-975933371E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194504"/>
            <a:ext cx="3869984" cy="27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2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WTBAM_0001_Layer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751995"/>
            <a:ext cx="9144001" cy="2555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8028000" cy="648072"/>
          </a:xfrm>
        </p:spPr>
        <p:txBody>
          <a:bodyPr/>
          <a:lstStyle/>
          <a:p>
            <a:r>
              <a:rPr lang="en-US" dirty="0"/>
              <a:t>Assumption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16E802-51F5-6F41-933D-BFBBBF65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6692" y="4068930"/>
            <a:ext cx="564578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0635" y="4566055"/>
            <a:ext cx="700833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14%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6807" y="4559072"/>
            <a:ext cx="700833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17%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807" y="4094318"/>
            <a:ext cx="564578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9%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64020B3-E81A-9D40-BB5C-CED83E6E75FA}"/>
              </a:ext>
            </a:extLst>
          </p:cNvPr>
          <p:cNvSpPr txBox="1">
            <a:spLocks/>
          </p:cNvSpPr>
          <p:nvPr/>
        </p:nvSpPr>
        <p:spPr>
          <a:xfrm>
            <a:off x="993742" y="3216930"/>
            <a:ext cx="6901575" cy="7517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>
                <a:cs typeface="Helvetica Neue"/>
              </a:rPr>
              <a:t>What share of income tax paid in the UK is paid by the top 1% of earners?</a:t>
            </a:r>
            <a:endParaRPr lang="en-US" sz="2400" dirty="0">
              <a:cs typeface="Helvetica Neue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1C426B2-EB17-6244-9A1F-8D7C27C16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D9004A2-3F3A-9245-8F0F-D4F16B05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9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WTBAM_0001_Layer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751995"/>
            <a:ext cx="9144001" cy="2555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27584" y="3225826"/>
            <a:ext cx="7272808" cy="747154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Helvetica Neue"/>
              </a:rPr>
              <a:t>What is the average number of children per family in Bangladesh?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8314" y="4080554"/>
            <a:ext cx="320922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0613" y="4573619"/>
            <a:ext cx="320922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5373" y="4568192"/>
            <a:ext cx="320922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0837" y="4102953"/>
            <a:ext cx="320922" cy="3854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05" dirty="0">
                <a:solidFill>
                  <a:srgbClr val="FFFFFF"/>
                </a:solidFill>
                <a:latin typeface="Helvetica Neue"/>
                <a:cs typeface="Helvetica Neue"/>
              </a:rPr>
              <a:t>3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D6CAFF1-1555-6741-B50A-AFF5DE06D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B5B789E-E348-BF49-B359-1EFCE807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2E82D4-EF4D-9744-A701-C6E2B79088A3}"/>
              </a:ext>
            </a:extLst>
          </p:cNvPr>
          <p:cNvSpPr txBox="1"/>
          <p:nvPr/>
        </p:nvSpPr>
        <p:spPr>
          <a:xfrm>
            <a:off x="3529444" y="5192901"/>
            <a:ext cx="2155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gapminder.org</a:t>
            </a:r>
            <a:endParaRPr lang="en-US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4EAADD7-0A58-2241-AC30-F4F6C941B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40CBF8-F23F-604C-8573-C653A427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9" name="Picture 8" descr="Don't panic: The truth about population">
            <a:extLst>
              <a:ext uri="{FF2B5EF4-FFF2-40B4-BE49-F238E27FC236}">
                <a16:creationId xmlns:a16="http://schemas.microsoft.com/office/drawing/2014/main" id="{294A5387-4084-3F4D-943D-2ACB8DBCC1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351" y="1055100"/>
            <a:ext cx="6281583" cy="41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6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04664"/>
            <a:ext cx="7272808" cy="864096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Data analysis of the houses dataset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158A-FD8B-BA4F-8EF1-C63984E84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BAC72-222D-6240-9B89-0376865F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3" name="Online Media 2" descr="media3">
            <a:hlinkClick r:id="" action="ppaction://media"/>
            <a:extLst>
              <a:ext uri="{FF2B5EF4-FFF2-40B4-BE49-F238E27FC236}">
                <a16:creationId xmlns:a16="http://schemas.microsoft.com/office/drawing/2014/main" id="{01F83D32-BFEE-2541-877A-8F25DF7737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81560"/>
            <a:ext cx="9112733" cy="52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Grow the decision tree until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every classification is perfect?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confidence level is above 80%?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it is too big to process the data in reasonable time?</a:t>
            </a:r>
          </a:p>
          <a:p>
            <a:r>
              <a:rPr lang="en-GB" dirty="0">
                <a:solidFill>
                  <a:schemeClr val="tx1"/>
                </a:solidFill>
              </a:rPr>
              <a:t>4. Until the evaluation and training set have the same confidence?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5. You have used all principal components?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4158A-FD8B-BA4F-8EF1-C63984E84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BAC72-222D-6240-9B89-0376865F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6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7213" y="1563688"/>
            <a:ext cx="7634287" cy="1793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Data driven policy making </a:t>
            </a:r>
          </a:p>
        </p:txBody>
      </p:sp>
      <p:sp>
        <p:nvSpPr>
          <p:cNvPr id="18435" name="Subtitle 6"/>
          <p:cNvSpPr>
            <a:spLocks noGrp="1"/>
          </p:cNvSpPr>
          <p:nvPr>
            <p:ph type="subTitle" idx="1"/>
          </p:nvPr>
        </p:nvSpPr>
        <p:spPr>
          <a:xfrm>
            <a:off x="557213" y="3500438"/>
            <a:ext cx="7634287" cy="2664866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" name="Right Arrow 1"/>
          <p:cNvSpPr/>
          <p:nvPr/>
        </p:nvSpPr>
        <p:spPr>
          <a:xfrm>
            <a:off x="-1803400" y="36513"/>
            <a:ext cx="1781175" cy="1187450"/>
          </a:xfrm>
          <a:prstGeom prst="rightArrow">
            <a:avLst>
              <a:gd name="adj1" fmla="val 76053"/>
              <a:gd name="adj2" fmla="val 3199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/>
              <a:t>NOTE; CSL should be the only logo on the cover page</a:t>
            </a:r>
          </a:p>
        </p:txBody>
      </p:sp>
    </p:spTree>
    <p:extLst>
      <p:ext uri="{BB962C8B-B14F-4D97-AF65-F5344CB8AC3E}">
        <p14:creationId xmlns:p14="http://schemas.microsoft.com/office/powerpoint/2010/main" val="568983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A208ECA-4290-2E42-B907-88FF5EF8F6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152"/>
            <a:ext cx="9144000" cy="44564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13D9C8-FC7E-1E40-AEF3-F55CF3901328}"/>
              </a:ext>
            </a:extLst>
          </p:cNvPr>
          <p:cNvSpPr/>
          <p:nvPr/>
        </p:nvSpPr>
        <p:spPr>
          <a:xfrm>
            <a:off x="523069" y="5448624"/>
            <a:ext cx="9333854" cy="55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E3B6665-04BC-F446-A25E-BA6302E47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E5CB3B0-6679-144D-A450-60BBA78A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90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7146-743B-DF41-9789-72A4E757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D8202-D672-3841-9295-17BABCF98851}"/>
              </a:ext>
            </a:extLst>
          </p:cNvPr>
          <p:cNvSpPr txBox="1">
            <a:spLocks/>
          </p:cNvSpPr>
          <p:nvPr/>
        </p:nvSpPr>
        <p:spPr>
          <a:xfrm>
            <a:off x="4823848" y="2307835"/>
            <a:ext cx="3787399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Grow the tree around the principal components (using PCA). Stop when only minor improvements are achieved on the training set. Don’t </a:t>
            </a:r>
            <a:r>
              <a:rPr lang="en-GB" sz="2100" dirty="0" err="1"/>
              <a:t>overfit</a:t>
            </a:r>
            <a:r>
              <a:rPr lang="en-GB" sz="2100" dirty="0"/>
              <a:t>!</a:t>
            </a:r>
            <a:endParaRPr lang="en-US" sz="21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8D5AC2C-0296-DC49-BA99-DFF9DC1C3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648465-EC05-5A43-BA4A-9CCC491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6C6A6-59C0-304C-BD2D-CF9129ED9DCD}"/>
              </a:ext>
            </a:extLst>
          </p:cNvPr>
          <p:cNvSpPr txBox="1">
            <a:spLocks/>
          </p:cNvSpPr>
          <p:nvPr/>
        </p:nvSpPr>
        <p:spPr>
          <a:xfrm>
            <a:off x="784601" y="2307835"/>
            <a:ext cx="3787399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Combine the data with existing knowledge but make sure the existing knowledge is correct!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6127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88A1-A33A-6443-8007-1627170F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9F3FCF-8389-FD48-A6BC-05CBFD646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00" y="1368000"/>
            <a:ext cx="8045046" cy="5301360"/>
          </a:xfrm>
        </p:spPr>
      </p:pic>
    </p:spTree>
    <p:extLst>
      <p:ext uri="{BB962C8B-B14F-4D97-AF65-F5344CB8AC3E}">
        <p14:creationId xmlns:p14="http://schemas.microsoft.com/office/powerpoint/2010/main" val="926698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16CC3D-2ABB-8A42-940F-57EDBC32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66" y="1354320"/>
            <a:ext cx="8090813" cy="55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27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or bad ideas?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659090"/>
              </p:ext>
            </p:extLst>
          </p:nvPr>
        </p:nvGraphicFramePr>
        <p:xfrm>
          <a:off x="557213" y="2087563"/>
          <a:ext cx="8029576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4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4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that analyses the sentiment of a user's tweets, assesses whether they are suicidal and alerts friends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risk-assessment tool that uses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advise on prison sentences based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upon criminal profile analysis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pricing algorithm  for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taxi firm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responds to surges in demand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energy efficiency data and winter fuel allowance data to target efficiency advice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using</a:t>
                      </a:r>
                      <a:r>
                        <a:rPr lang="en-US" baseline="0" dirty="0"/>
                        <a:t> performance data to advise on how to save money in the emergency services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 publishing</a:t>
                      </a:r>
                      <a:r>
                        <a:rPr lang="en-US" baseline="0" dirty="0"/>
                        <a:t> genomes of 100,000 individuals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use in public health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15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0686"/>
            <a:ext cx="9144000" cy="33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0" y="1168290"/>
            <a:ext cx="7164288" cy="51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5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0" y="1168290"/>
            <a:ext cx="7164288" cy="5140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30D0D-DE9A-2945-A3B5-5B6692CA10C5}"/>
              </a:ext>
            </a:extLst>
          </p:cNvPr>
          <p:cNvSpPr/>
          <p:nvPr/>
        </p:nvSpPr>
        <p:spPr>
          <a:xfrm rot="19470674">
            <a:off x="1868748" y="2808382"/>
            <a:ext cx="48553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Utter Bull..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8B0B9-DD1B-2A44-B282-C8F6D7E98353}"/>
              </a:ext>
            </a:extLst>
          </p:cNvPr>
          <p:cNvSpPr txBox="1"/>
          <p:nvPr/>
        </p:nvSpPr>
        <p:spPr>
          <a:xfrm>
            <a:off x="374023" y="5939393"/>
            <a:ext cx="828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 from “calling bullshit” lecture series from the University of Washington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22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Good</a:t>
            </a:r>
            <a:r>
              <a:rPr lang="en-US" dirty="0"/>
              <a:t> or bad ideas?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961371"/>
              </p:ext>
            </p:extLst>
          </p:nvPr>
        </p:nvGraphicFramePr>
        <p:xfrm>
          <a:off x="557213" y="2087563"/>
          <a:ext cx="8029576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4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4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1. </a:t>
                      </a: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that analyses the sentiment of a user's tweets, assesses whether they are suicidal and alerts friends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4. </a:t>
                      </a: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risk-assessment tool that uses</a:t>
                      </a:r>
                      <a:r>
                        <a:rPr lang="en-US" sz="1800" b="0" i="0" u="none" strike="noStrike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</a:t>
                      </a: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advice on prison sentences based</a:t>
                      </a:r>
                      <a:r>
                        <a:rPr lang="en-US" sz="1800" b="0" i="0" u="none" strike="noStrike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upon criminal profile analysis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2. </a:t>
                      </a: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pricing algorithm  for</a:t>
                      </a:r>
                      <a:r>
                        <a:rPr lang="en-US" sz="1800" b="0" i="0" u="none" strike="noStrike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taxi firm </a:t>
                      </a: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responds to surges in demand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5. 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energy efficiency data and winter fuel allowance data to target efficiency advice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3. using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performance data to advice on how to save money in the emergency services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6. publishing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genomes of 100,000 individuals 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use in public health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54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2D8C6-DE31-0C47-8DB2-AC7E858E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04864"/>
            <a:ext cx="6311900" cy="349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A1B7B9-E1DC-BE45-A4C2-0B5D22FDEA5C}"/>
              </a:ext>
            </a:extLst>
          </p:cNvPr>
          <p:cNvSpPr/>
          <p:nvPr/>
        </p:nvSpPr>
        <p:spPr>
          <a:xfrm>
            <a:off x="1691680" y="5849156"/>
            <a:ext cx="631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www.gov.uk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/government/publications/data-science-ethical-framework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E17CCC-E574-8A41-B832-6E93B8E1A091}"/>
              </a:ext>
            </a:extLst>
          </p:cNvPr>
          <p:cNvSpPr/>
          <p:nvPr/>
        </p:nvSpPr>
        <p:spPr>
          <a:xfrm>
            <a:off x="532497" y="1784191"/>
            <a:ext cx="631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on the examples used in this section (as well as more examples) - </a:t>
            </a:r>
          </a:p>
        </p:txBody>
      </p:sp>
    </p:spTree>
    <p:extLst>
      <p:ext uri="{BB962C8B-B14F-4D97-AF65-F5344CB8AC3E}">
        <p14:creationId xmlns:p14="http://schemas.microsoft.com/office/powerpoint/2010/main" val="25659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368425"/>
            <a:ext cx="8029575" cy="647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Introduction to data driven policy making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67544" y="2087563"/>
            <a:ext cx="8280919" cy="4065587"/>
          </a:xfrm>
        </p:spPr>
        <p:txBody>
          <a:bodyPr/>
          <a:lstStyle/>
          <a:p>
            <a:pPr eaLnBrk="1" hangingPunct="1"/>
            <a:r>
              <a:rPr lang="en-GB" altLang="en-US" sz="1800" dirty="0"/>
              <a:t>Outcomes</a:t>
            </a:r>
          </a:p>
          <a:p>
            <a:pPr lvl="2" eaLnBrk="1" hangingPunct="1"/>
            <a:endParaRPr lang="en-GB" altLang="en-US" dirty="0"/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Define data, big data and open data.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Describe how data is used to inform policy making in different fields.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Identify the benefits of using data in policy making.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Assess the risks, caveats and limitations of using data in policy making.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0" y="6308725"/>
            <a:ext cx="900113" cy="5492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412776"/>
            <a:ext cx="1421712" cy="324036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ethics canvas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1B7B9-E1DC-BE45-A4C2-0B5D22FDEA5C}"/>
              </a:ext>
            </a:extLst>
          </p:cNvPr>
          <p:cNvSpPr/>
          <p:nvPr/>
        </p:nvSpPr>
        <p:spPr>
          <a:xfrm>
            <a:off x="5148064" y="5771309"/>
            <a:ext cx="6311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theodi.org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/article/data-ethics-canvas/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DD06BBD-6ED5-344D-A74E-5745B1617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618" y="686226"/>
            <a:ext cx="7180382" cy="50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2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7213" y="1563689"/>
            <a:ext cx="7634287" cy="71318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Course materials</a:t>
            </a:r>
          </a:p>
        </p:txBody>
      </p:sp>
      <p:sp>
        <p:nvSpPr>
          <p:cNvPr id="18435" name="Subtitle 6"/>
          <p:cNvSpPr>
            <a:spLocks noGrp="1"/>
          </p:cNvSpPr>
          <p:nvPr>
            <p:ph type="subTitle" idx="1"/>
          </p:nvPr>
        </p:nvSpPr>
        <p:spPr>
          <a:xfrm>
            <a:off x="557213" y="2348880"/>
            <a:ext cx="7634287" cy="2664866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http://</a:t>
            </a:r>
            <a:r>
              <a:rPr lang="en-GB" altLang="en-US" sz="3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training.theodi.org</a:t>
            </a:r>
            <a:r>
              <a:rPr lang="en-GB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/csl-an2/</a:t>
            </a:r>
          </a:p>
        </p:txBody>
      </p:sp>
      <p:sp>
        <p:nvSpPr>
          <p:cNvPr id="2" name="Right Arrow 1"/>
          <p:cNvSpPr/>
          <p:nvPr/>
        </p:nvSpPr>
        <p:spPr>
          <a:xfrm>
            <a:off x="-1803400" y="36513"/>
            <a:ext cx="1781175" cy="1187450"/>
          </a:xfrm>
          <a:prstGeom prst="rightArrow">
            <a:avLst>
              <a:gd name="adj1" fmla="val 76053"/>
              <a:gd name="adj2" fmla="val 3199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/>
              <a:t>NOTE; CSL should be the only logo on the cover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0502C-810C-A647-A319-DD967FDE2F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798" y="3140968"/>
            <a:ext cx="5822404" cy="34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0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368425"/>
            <a:ext cx="8029575" cy="647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Data analysis in practice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57213" y="2087563"/>
            <a:ext cx="8029575" cy="4065587"/>
          </a:xfrm>
        </p:spPr>
        <p:txBody>
          <a:bodyPr/>
          <a:lstStyle/>
          <a:p>
            <a:pPr eaLnBrk="1" hangingPunct="1"/>
            <a:r>
              <a:rPr lang="en-GB" altLang="en-US" sz="1800" dirty="0"/>
              <a:t>Outcomes</a:t>
            </a:r>
          </a:p>
          <a:p>
            <a:pPr lvl="2" eaLnBrk="1" hangingPunct="1"/>
            <a:endParaRPr lang="en-GB" altLang="en-US" dirty="0"/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r>
              <a:rPr lang="en-GB" altLang="en-US" dirty="0"/>
              <a:t>List the stages in carrying out data analysis for policy making. 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r>
              <a:rPr lang="en-GB" altLang="en-US" dirty="0"/>
              <a:t>Create a plan for carrying out data analysis for policy making. 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r>
              <a:rPr lang="en-GB" altLang="en-US" dirty="0"/>
              <a:t>Review the role of open data in policy making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endParaRPr lang="en-GB" altLang="en-US" dirty="0"/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r>
              <a:rPr lang="en-GB" altLang="en-US" dirty="0"/>
              <a:t>Carry out a simple data analysis using a number of tools.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r>
              <a:rPr lang="en-GB" altLang="en-US" dirty="0"/>
              <a:t>Create an interactive data visualisation. 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 startAt="6"/>
            </a:pPr>
            <a:r>
              <a:rPr lang="en-GB" altLang="en-US" dirty="0"/>
              <a:t>Communicate the results of a data analysis to decision makers.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0" y="6308725"/>
            <a:ext cx="900113" cy="5492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72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3792CB-0420-A04D-936A-F6530577E67B}"/>
              </a:ext>
            </a:extLst>
          </p:cNvPr>
          <p:cNvSpPr/>
          <p:nvPr/>
        </p:nvSpPr>
        <p:spPr>
          <a:xfrm>
            <a:off x="440804" y="4120356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066855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552" y="2420888"/>
            <a:ext cx="7634287" cy="1793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What has been the impact of closing 10 fire stations in London?</a:t>
            </a:r>
          </a:p>
        </p:txBody>
      </p:sp>
      <p:sp>
        <p:nvSpPr>
          <p:cNvPr id="2" name="Right Arrow 1"/>
          <p:cNvSpPr/>
          <p:nvPr/>
        </p:nvSpPr>
        <p:spPr>
          <a:xfrm>
            <a:off x="-1803400" y="36513"/>
            <a:ext cx="1781175" cy="1187450"/>
          </a:xfrm>
          <a:prstGeom prst="rightArrow">
            <a:avLst>
              <a:gd name="adj1" fmla="val 76053"/>
              <a:gd name="adj2" fmla="val 3199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/>
              <a:t>NOTE; CSL should be the only logo on the cover page</a:t>
            </a:r>
          </a:p>
        </p:txBody>
      </p:sp>
    </p:spTree>
    <p:extLst>
      <p:ext uri="{BB962C8B-B14F-4D97-AF65-F5344CB8AC3E}">
        <p14:creationId xmlns:p14="http://schemas.microsoft.com/office/powerpoint/2010/main" val="765922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8409" y="-27384"/>
            <a:ext cx="3206699" cy="6337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Data analysis practical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74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8409" y="6022345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Paul Hudson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8000" y="2087999"/>
            <a:ext cx="4878096" cy="419595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You have been tasked with saving money in the local fire service.</a:t>
            </a:r>
          </a:p>
          <a:p>
            <a:endParaRPr lang="en-US" sz="6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You must propose a solution that saves money while </a:t>
            </a:r>
            <a:r>
              <a:rPr lang="en-US" sz="2400" dirty="0" err="1">
                <a:solidFill>
                  <a:schemeClr val="tx1"/>
                </a:solidFill>
              </a:rPr>
              <a:t>minimising</a:t>
            </a:r>
            <a:r>
              <a:rPr lang="en-US" sz="2400" dirty="0">
                <a:solidFill>
                  <a:schemeClr val="tx1"/>
                </a:solidFill>
              </a:rPr>
              <a:t> the impact on service delivery.  </a:t>
            </a:r>
          </a:p>
          <a:p>
            <a:endParaRPr lang="en-US" sz="600" dirty="0">
              <a:solidFill>
                <a:schemeClr val="tx1"/>
              </a:solidFill>
            </a:endParaRPr>
          </a:p>
          <a:p>
            <a:r>
              <a:rPr lang="en-GB" sz="2400" dirty="0" err="1">
                <a:solidFill>
                  <a:schemeClr val="tx1"/>
                </a:solidFill>
              </a:rPr>
              <a:t>Wh</a:t>
            </a:r>
            <a:r>
              <a:rPr lang="en-US" sz="2400" dirty="0" err="1">
                <a:solidFill>
                  <a:schemeClr val="tx1"/>
                </a:solidFill>
              </a:rPr>
              <a:t>ich</a:t>
            </a:r>
            <a:r>
              <a:rPr lang="en-US" sz="2400" dirty="0">
                <a:solidFill>
                  <a:schemeClr val="tx1"/>
                </a:solidFill>
              </a:rPr>
              <a:t> factor do you think is the most significant in </a:t>
            </a:r>
            <a:r>
              <a:rPr lang="en-US" sz="2400" dirty="0" err="1">
                <a:solidFill>
                  <a:schemeClr val="tx1"/>
                </a:solidFill>
              </a:rPr>
              <a:t>analysing</a:t>
            </a:r>
            <a:r>
              <a:rPr lang="en-US" sz="2400" dirty="0">
                <a:solidFill>
                  <a:schemeClr val="tx1"/>
                </a:solidFill>
              </a:rPr>
              <a:t> performance to identify savings (top of the decision tree)</a:t>
            </a:r>
          </a:p>
        </p:txBody>
      </p:sp>
    </p:spTree>
    <p:extLst>
      <p:ext uri="{BB962C8B-B14F-4D97-AF65-F5344CB8AC3E}">
        <p14:creationId xmlns:p14="http://schemas.microsoft.com/office/powerpoint/2010/main" val="1509463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Using data in analysis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Collect data.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Establish context of data.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Clean the data.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Translate, filter and merge data.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Initial evaluation.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Go back to start?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Secondary evaluation and analysis.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Sanity check.</a:t>
            </a:r>
          </a:p>
          <a:p>
            <a:pPr marL="342900" lvl="2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GB" altLang="en-US" dirty="0"/>
              <a:t>Create output.</a:t>
            </a:r>
          </a:p>
          <a:p>
            <a:pPr lvl="2" eaLnBrk="1" hangingPunct="1">
              <a:lnSpc>
                <a:spcPct val="150000"/>
              </a:lnSpc>
            </a:pPr>
            <a:endParaRPr lang="en-GB" alt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75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workflow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25745"/>
            <a:ext cx="4441576" cy="6283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1773" y="6047115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Guardian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5588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58000" y="1412776"/>
            <a:ext cx="8028000" cy="4739679"/>
          </a:xfrm>
        </p:spPr>
        <p:txBody>
          <a:bodyPr/>
          <a:lstStyle/>
          <a:p>
            <a:pPr marL="0" lvl="2" indent="0" algn="ctr" eaLnBrk="1" hangingPunct="1">
              <a:lnSpc>
                <a:spcPct val="150000"/>
              </a:lnSpc>
              <a:buNone/>
            </a:pPr>
            <a:r>
              <a:rPr lang="en-GB" sz="2000" dirty="0">
                <a:solidFill>
                  <a:schemeClr val="tx2"/>
                </a:solidFill>
                <a:hlinkClick r:id="rId2"/>
              </a:rPr>
              <a:t>http://london-fire.labs.theodi.org/explore/ </a:t>
            </a:r>
            <a:endParaRPr lang="en-GB" sz="2000" dirty="0">
              <a:solidFill>
                <a:schemeClr val="tx2"/>
              </a:solidFill>
            </a:endParaRPr>
          </a:p>
          <a:p>
            <a:pPr marL="0" lvl="2" indent="0" algn="ctr" eaLnBrk="1" hangingPunct="1">
              <a:lnSpc>
                <a:spcPct val="150000"/>
              </a:lnSpc>
              <a:buNone/>
            </a:pPr>
            <a:endParaRPr lang="en-GB" sz="2000" dirty="0">
              <a:solidFill>
                <a:schemeClr val="tx2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GB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76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852" y="2132856"/>
            <a:ext cx="6678296" cy="35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56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1: collect data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 eaLnBrk="1" hangingPunct="1">
              <a:buNone/>
            </a:pPr>
            <a:r>
              <a:rPr lang="en-GB" alt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Make a space on your group desk</a:t>
            </a:r>
          </a:p>
          <a:p>
            <a:pPr marL="0" lvl="2" indent="0" eaLnBrk="1" hangingPunct="1">
              <a:buNone/>
            </a:pPr>
            <a:r>
              <a:rPr lang="en-GB" alt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Put a yellow post-it note in the middle and draw a fire on it. Write a time on it between 4 minutes and 7 minutes.</a:t>
            </a:r>
          </a:p>
          <a:p>
            <a:pPr marL="0" lvl="2" indent="0" eaLnBrk="1" hangingPunct="1">
              <a:buNone/>
            </a:pPr>
            <a:r>
              <a:rPr lang="en-GB" alt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Scatter a series of all different colour (including yellow) post-it around this one to keep it in the middle. Write a time between 4 and 7 minutes on each one.</a:t>
            </a:r>
          </a:p>
          <a:p>
            <a:pPr marL="0" lvl="2" indent="0" eaLnBrk="1" hangingPunct="1">
              <a:buNone/>
            </a:pPr>
            <a:endParaRPr lang="en-GB" altLang="en-US" sz="2000" dirty="0"/>
          </a:p>
          <a:p>
            <a:pPr marL="0" lvl="2" indent="0" eaLnBrk="1" hangingPunct="1">
              <a:buNone/>
            </a:pPr>
            <a:endParaRPr lang="en-GB" altLang="en-US" sz="2000" dirty="0"/>
          </a:p>
          <a:p>
            <a:pPr marL="0" lvl="2" indent="0" eaLnBrk="1" hangingPunct="1">
              <a:buNone/>
            </a:pPr>
            <a:r>
              <a:rPr lang="en-GB" alt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Each post-it note represents an incident that has been responded to by the London fire brigade. </a:t>
            </a:r>
          </a:p>
          <a:p>
            <a:pPr marL="0" lvl="2" indent="0" eaLnBrk="1" hangingPunct="1">
              <a:buNone/>
            </a:pPr>
            <a:r>
              <a:rPr lang="en-GB" alt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Each colour represents a different fire stations from which the appliance (fire engine) was sent</a:t>
            </a:r>
          </a:p>
          <a:p>
            <a:pPr marL="0" lvl="2" indent="0" eaLnBrk="1" hangingPunct="1">
              <a:buNone/>
            </a:pPr>
            <a:endParaRPr lang="en-GB" alt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77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0056" y="4125654"/>
            <a:ext cx="8029575" cy="6477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 spc="-150" baseline="0">
                <a:solidFill>
                  <a:srgbClr val="AF292E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2: establish context</a:t>
            </a:r>
          </a:p>
        </p:txBody>
      </p:sp>
    </p:spTree>
    <p:extLst>
      <p:ext uri="{BB962C8B-B14F-4D97-AF65-F5344CB8AC3E}">
        <p14:creationId xmlns:p14="http://schemas.microsoft.com/office/powerpoint/2010/main" val="15991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3: clean the data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 eaLnBrk="1" hangingPunct="1">
              <a:buNone/>
            </a:pPr>
            <a:r>
              <a:rPr lang="en-GB" alt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Given the context does your data make sense?</a:t>
            </a:r>
          </a:p>
          <a:p>
            <a:pPr marL="0" lvl="2" indent="0" eaLnBrk="1" hangingPunct="1">
              <a:buNone/>
            </a:pPr>
            <a:endParaRPr lang="en-GB" altLang="en-US" sz="2000" dirty="0"/>
          </a:p>
          <a:p>
            <a:pPr marL="0" lvl="2" indent="0" eaLnBrk="1" hangingPunct="1">
              <a:buNone/>
            </a:pPr>
            <a:endParaRPr lang="en-GB" altLang="en-US" sz="2000" dirty="0"/>
          </a:p>
          <a:p>
            <a:pPr marL="0" lvl="2" indent="0" eaLnBrk="1" hangingPunct="1">
              <a:buNone/>
            </a:pPr>
            <a:r>
              <a:rPr lang="en-GB" alt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Nothing to do</a:t>
            </a:r>
            <a:r>
              <a:rPr lang="mr-IN" alt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  <a:endParaRPr lang="en-GB" alt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lvl="2" indent="0" eaLnBrk="1" hangingPunct="1">
              <a:buNone/>
            </a:pPr>
            <a:endParaRPr lang="en-GB" altLang="en-US" sz="2000" dirty="0"/>
          </a:p>
          <a:p>
            <a:pPr marL="0" lvl="2" indent="0" eaLnBrk="1" hangingPunct="1">
              <a:buNone/>
            </a:pPr>
            <a:endParaRPr lang="en-GB" altLang="en-US" sz="2000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78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7289" y="3162784"/>
            <a:ext cx="8029575" cy="6477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 spc="-150" baseline="0">
                <a:solidFill>
                  <a:srgbClr val="AF292E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4: Translate, filter and merge data</a:t>
            </a:r>
          </a:p>
        </p:txBody>
      </p:sp>
    </p:spTree>
    <p:extLst>
      <p:ext uri="{BB962C8B-B14F-4D97-AF65-F5344CB8AC3E}">
        <p14:creationId xmlns:p14="http://schemas.microsoft.com/office/powerpoint/2010/main" val="16555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5: initial evaluation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 eaLnBrk="1" hangingPunct="1">
              <a:buNone/>
            </a:pPr>
            <a:r>
              <a:rPr lang="en-GB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do we calculate the impact of closing the YELLOW fire station (and specifically the middle incident)?</a:t>
            </a:r>
          </a:p>
          <a:p>
            <a:pPr marL="0" lvl="2" indent="0" eaLnBrk="1" hangingPunct="1">
              <a:buNone/>
            </a:pPr>
            <a:endParaRPr lang="en-GB" altLang="en-US" sz="3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lvl="2" indent="0" eaLnBrk="1" hangingPunct="1">
              <a:buNone/>
            </a:pPr>
            <a:r>
              <a:rPr lang="en-GB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your design?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79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368425"/>
            <a:ext cx="8029575" cy="647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Exercise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57213" y="2087563"/>
            <a:ext cx="8029575" cy="4065587"/>
          </a:xfrm>
        </p:spPr>
        <p:txBody>
          <a:bodyPr/>
          <a:lstStyle/>
          <a:p>
            <a:pPr eaLnBrk="1" hangingPunct="1"/>
            <a:r>
              <a:rPr lang="en-GB" altLang="en-US" dirty="0"/>
              <a:t>What is data?</a:t>
            </a:r>
          </a:p>
          <a:p>
            <a:pPr lvl="1" eaLnBrk="1" hangingPunct="1"/>
            <a:r>
              <a:rPr lang="en-GB" altLang="en-US" dirty="0"/>
              <a:t>In as few words as possible, define ‘data’.</a:t>
            </a:r>
          </a:p>
          <a:p>
            <a:pPr lvl="1" eaLnBrk="1" hangingPunct="1"/>
            <a:r>
              <a:rPr lang="en-GB" altLang="en-US" dirty="0"/>
              <a:t>You can use an example as an answer if you wish.</a:t>
            </a:r>
          </a:p>
          <a:p>
            <a:pPr lvl="1" eaLnBrk="1" hangingPunct="1"/>
            <a:endParaRPr lang="en-GB" altLang="en-US" dirty="0"/>
          </a:p>
          <a:p>
            <a:pPr lvl="1" algn="ctr" eaLnBrk="1" hangingPunct="1"/>
            <a:r>
              <a:rPr lang="en-GB" altLang="en-US" sz="2000" dirty="0"/>
              <a:t>One twist: you cannot use the word </a:t>
            </a:r>
            <a:r>
              <a:rPr lang="en-GB" altLang="en-US" sz="2000" b="1" dirty="0"/>
              <a:t>information </a:t>
            </a:r>
            <a:r>
              <a:rPr lang="en-GB" altLang="en-US" sz="2000" dirty="0"/>
              <a:t>in your answer.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0" y="6308725"/>
            <a:ext cx="900113" cy="5492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5A6F37-BC3A-4345-805D-FEACC4281596}" type="slidenum">
              <a:rPr lang="en-US" altLang="en-US">
                <a:solidFill>
                  <a:schemeClr val="bg1"/>
                </a:solidFill>
              </a:rPr>
              <a:pPr/>
              <a:t>8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48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8: Sanity check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 eaLnBrk="1" hangingPunct="1">
              <a:buNone/>
            </a:pPr>
            <a:r>
              <a:rPr lang="en-GB" alt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you design </a:t>
            </a:r>
            <a:r>
              <a:rPr lang="en-GB" altLang="en-US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overfit</a:t>
            </a:r>
            <a:r>
              <a:rPr lang="en-GB" alt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(or use nth degree polynomial?)</a:t>
            </a:r>
          </a:p>
          <a:p>
            <a:pPr marL="0" lvl="2" indent="0" eaLnBrk="1" hangingPunct="1">
              <a:buNone/>
            </a:pPr>
            <a:endParaRPr lang="en-GB" alt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lvl="2" indent="0" eaLnBrk="1" hangingPunct="1">
              <a:buNone/>
            </a:pPr>
            <a:r>
              <a:rPr lang="en-GB" alt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Can your design really model the future or just show how the past was?</a:t>
            </a:r>
          </a:p>
          <a:p>
            <a:pPr marL="0" lvl="2" indent="0" eaLnBrk="1" hangingPunct="1">
              <a:buNone/>
            </a:pPr>
            <a:endParaRPr lang="en-GB" alt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lvl="2" indent="0" eaLnBrk="1" hangingPunct="1">
              <a:buNone/>
            </a:pPr>
            <a:endParaRPr lang="en-GB" alt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7062-1BAD-4421-B5AF-1C30AF941283}" type="slidenum">
              <a:rPr lang="en-US" altLang="en-US">
                <a:solidFill>
                  <a:schemeClr val="bg1"/>
                </a:solidFill>
              </a:rPr>
              <a:pPr/>
              <a:t>80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8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Stage 9: Creating output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GB" altLang="en-US" dirty="0"/>
              <a:t>There are many options for output. Consider the best one for your purpose.</a:t>
            </a:r>
          </a:p>
          <a:p>
            <a:pPr lvl="1" eaLnBrk="1" hangingPunct="1"/>
            <a:endParaRPr lang="en-GB" altLang="en-US" dirty="0"/>
          </a:p>
          <a:p>
            <a:pPr lvl="2" eaLnBrk="1" hangingPunct="1">
              <a:lnSpc>
                <a:spcPct val="150000"/>
              </a:lnSpc>
            </a:pPr>
            <a:r>
              <a:rPr lang="en-GB" dirty="0"/>
              <a:t>A map can be ideal for such geographic datasets (search for London Data Store borough Excel KML).</a:t>
            </a:r>
          </a:p>
          <a:p>
            <a:pPr lvl="2" eaLnBrk="1" hangingPunct="1">
              <a:lnSpc>
                <a:spcPct val="150000"/>
              </a:lnSpc>
            </a:pPr>
            <a:r>
              <a:rPr lang="en-GB" dirty="0"/>
              <a:t>A chart showing a comparison of before an after statistics can be easily generated in excel.</a:t>
            </a:r>
          </a:p>
          <a:p>
            <a:pPr lvl="2" eaLnBrk="1" hangingPunct="1">
              <a:lnSpc>
                <a:spcPct val="150000"/>
              </a:lnSpc>
            </a:pPr>
            <a:r>
              <a:rPr lang="en-GB" dirty="0"/>
              <a:t>An highly interactive dashboard can be created with </a:t>
            </a:r>
            <a:r>
              <a:rPr lang="en-GB" dirty="0" err="1">
                <a:hlinkClick r:id="rId2"/>
              </a:rPr>
              <a:t>dataseedapp.com</a:t>
            </a:r>
            <a:r>
              <a:rPr lang="en-GB" dirty="0"/>
              <a:t>.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9700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557F5AF-2F48-4577-AFBE-2E7D5A6C37FD}" type="slidenum">
              <a:rPr lang="en-US" altLang="en-US">
                <a:solidFill>
                  <a:schemeClr val="bg1"/>
                </a:solidFill>
              </a:rPr>
              <a:pPr/>
              <a:t>81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705" y="1373386"/>
            <a:ext cx="2018783" cy="147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664" y="2951237"/>
            <a:ext cx="2446336" cy="1657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664" y="4697457"/>
            <a:ext cx="2446336" cy="14300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7213" y="1563688"/>
            <a:ext cx="7634287" cy="1793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Review</a:t>
            </a:r>
          </a:p>
        </p:txBody>
      </p:sp>
      <p:sp>
        <p:nvSpPr>
          <p:cNvPr id="18435" name="Subtitle 6"/>
          <p:cNvSpPr>
            <a:spLocks noGrp="1"/>
          </p:cNvSpPr>
          <p:nvPr>
            <p:ph type="subTitle" idx="1"/>
          </p:nvPr>
        </p:nvSpPr>
        <p:spPr>
          <a:xfrm>
            <a:off x="557213" y="3500438"/>
            <a:ext cx="7634287" cy="266486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London Fire Stations analysis was a story started by a participant in an ODI Training course like this one. What is your story? Who and what would you need to help you?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I’m a policy maker, what do I now need to go and do? 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do I need to go and do next?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your main takeaway from the course overall?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are you going to apply back in the workplace?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" name="Right Arrow 1"/>
          <p:cNvSpPr/>
          <p:nvPr/>
        </p:nvSpPr>
        <p:spPr>
          <a:xfrm>
            <a:off x="-1803400" y="36513"/>
            <a:ext cx="1781175" cy="1187450"/>
          </a:xfrm>
          <a:prstGeom prst="rightArrow">
            <a:avLst>
              <a:gd name="adj1" fmla="val 76053"/>
              <a:gd name="adj2" fmla="val 3199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/>
              <a:t>NOTE; CSL should be the only logo on the cover page</a:t>
            </a:r>
          </a:p>
        </p:txBody>
      </p:sp>
    </p:spTree>
    <p:extLst>
      <p:ext uri="{BB962C8B-B14F-4D97-AF65-F5344CB8AC3E}">
        <p14:creationId xmlns:p14="http://schemas.microsoft.com/office/powerpoint/2010/main" val="3259125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7213" y="1563688"/>
            <a:ext cx="7634287" cy="1793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Open data in policy cycles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-1803400" y="36513"/>
            <a:ext cx="1781175" cy="1187450"/>
          </a:xfrm>
          <a:prstGeom prst="rightArrow">
            <a:avLst>
              <a:gd name="adj1" fmla="val 76053"/>
              <a:gd name="adj2" fmla="val 3199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/>
              <a:t>NOTE; CSL should be the only logo on the cover page</a:t>
            </a:r>
          </a:p>
        </p:txBody>
      </p:sp>
    </p:spTree>
    <p:extLst>
      <p:ext uri="{BB962C8B-B14F-4D97-AF65-F5344CB8AC3E}">
        <p14:creationId xmlns:p14="http://schemas.microsoft.com/office/powerpoint/2010/main" val="2181463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policy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FB9DEC-8D07-4BF4-BE95-D3FA5E4EBBD8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Open data</a:t>
            </a:r>
            <a:endParaRPr lang="en-US" dirty="0"/>
          </a:p>
        </p:txBody>
      </p:sp>
      <p:sp>
        <p:nvSpPr>
          <p:cNvPr id="13" name="Shape 125"/>
          <p:cNvSpPr/>
          <p:nvPr/>
        </p:nvSpPr>
        <p:spPr>
          <a:xfrm>
            <a:off x="3497912" y="2639204"/>
            <a:ext cx="2563800" cy="794700"/>
          </a:xfrm>
          <a:prstGeom prst="rect">
            <a:avLst/>
          </a:prstGeom>
          <a:noFill/>
          <a:ln w="38100" cap="flat" cmpd="sng">
            <a:solidFill>
              <a:srgbClr val="AF29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 b="1" dirty="0">
                <a:solidFill>
                  <a:srgbClr val="AF292E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</a:p>
        </p:txBody>
      </p:sp>
      <p:sp>
        <p:nvSpPr>
          <p:cNvPr id="14" name="Shape 126"/>
          <p:cNvSpPr/>
          <p:nvPr/>
        </p:nvSpPr>
        <p:spPr>
          <a:xfrm>
            <a:off x="5862587" y="4407354"/>
            <a:ext cx="2563800" cy="794700"/>
          </a:xfrm>
          <a:prstGeom prst="rect">
            <a:avLst/>
          </a:prstGeom>
          <a:noFill/>
          <a:ln w="38100" cap="flat" cmpd="sng">
            <a:solidFill>
              <a:srgbClr val="AF29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 b="1">
                <a:solidFill>
                  <a:srgbClr val="AF292E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</a:p>
        </p:txBody>
      </p:sp>
      <p:sp>
        <p:nvSpPr>
          <p:cNvPr id="15" name="Shape 127"/>
          <p:cNvSpPr/>
          <p:nvPr/>
        </p:nvSpPr>
        <p:spPr>
          <a:xfrm>
            <a:off x="934112" y="4365104"/>
            <a:ext cx="2563800" cy="794700"/>
          </a:xfrm>
          <a:prstGeom prst="rect">
            <a:avLst/>
          </a:prstGeom>
          <a:noFill/>
          <a:ln w="38100" cap="flat" cmpd="sng">
            <a:solidFill>
              <a:srgbClr val="AF29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 b="1">
                <a:solidFill>
                  <a:srgbClr val="AF292E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</a:p>
        </p:txBody>
      </p:sp>
      <p:sp>
        <p:nvSpPr>
          <p:cNvPr id="16" name="Shape 128"/>
          <p:cNvSpPr/>
          <p:nvPr/>
        </p:nvSpPr>
        <p:spPr>
          <a:xfrm rot="2475084">
            <a:off x="6214540" y="3469295"/>
            <a:ext cx="1210257" cy="4005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292E"/>
          </a:solidFill>
          <a:ln>
            <a:solidFill>
              <a:srgbClr val="AF292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AF292E"/>
              </a:solidFill>
            </a:endParaRPr>
          </a:p>
        </p:txBody>
      </p:sp>
      <p:sp>
        <p:nvSpPr>
          <p:cNvPr id="17" name="Shape 129"/>
          <p:cNvSpPr/>
          <p:nvPr/>
        </p:nvSpPr>
        <p:spPr>
          <a:xfrm rot="-10797443">
            <a:off x="4075141" y="4604447"/>
            <a:ext cx="1210200" cy="40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292E"/>
          </a:solidFill>
          <a:ln>
            <a:solidFill>
              <a:srgbClr val="AF292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292E"/>
              </a:solidFill>
            </a:endParaRPr>
          </a:p>
        </p:txBody>
      </p:sp>
      <p:sp>
        <p:nvSpPr>
          <p:cNvPr id="18" name="Shape 130"/>
          <p:cNvSpPr/>
          <p:nvPr/>
        </p:nvSpPr>
        <p:spPr>
          <a:xfrm rot="-1777715">
            <a:off x="1877931" y="3469285"/>
            <a:ext cx="1210010" cy="400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292E"/>
          </a:solidFill>
          <a:ln>
            <a:solidFill>
              <a:srgbClr val="AF292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292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4860" y="6407750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Slide courtesy of </a:t>
            </a:r>
            <a:r>
              <a:rPr lang="es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Andrea Barenque</a:t>
            </a:r>
          </a:p>
        </p:txBody>
      </p:sp>
    </p:spTree>
    <p:extLst>
      <p:ext uri="{BB962C8B-B14F-4D97-AF65-F5344CB8AC3E}">
        <p14:creationId xmlns:p14="http://schemas.microsoft.com/office/powerpoint/2010/main" val="20958378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368425"/>
            <a:ext cx="8029575" cy="647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Question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57213" y="2087563"/>
            <a:ext cx="8029575" cy="4065587"/>
          </a:xfrm>
        </p:spPr>
        <p:txBody>
          <a:bodyPr/>
          <a:lstStyle/>
          <a:p>
            <a:pPr eaLnBrk="1" hangingPunct="1"/>
            <a:r>
              <a:rPr lang="en-GB" altLang="en-US" dirty="0"/>
              <a:t>What role can open data play in each stage of the policy cycle?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0" y="6308725"/>
            <a:ext cx="900113" cy="5492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5A6F37-BC3A-4345-805D-FEACC4281596}" type="slidenum">
              <a:rPr lang="en-US" altLang="en-US">
                <a:solidFill>
                  <a:schemeClr val="bg1"/>
                </a:solidFill>
              </a:rPr>
              <a:pPr/>
              <a:t>85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48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00113" y="6308725"/>
            <a:ext cx="8243887" cy="549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6" name="Shape 125"/>
          <p:cNvSpPr/>
          <p:nvPr/>
        </p:nvSpPr>
        <p:spPr>
          <a:xfrm>
            <a:off x="3497912" y="3098398"/>
            <a:ext cx="2563800" cy="794700"/>
          </a:xfrm>
          <a:prstGeom prst="rect">
            <a:avLst/>
          </a:prstGeom>
          <a:noFill/>
          <a:ln w="38100" cap="flat" cmpd="sng">
            <a:solidFill>
              <a:srgbClr val="AF29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 b="1" dirty="0">
                <a:solidFill>
                  <a:srgbClr val="AF292E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</a:p>
        </p:txBody>
      </p:sp>
      <p:sp>
        <p:nvSpPr>
          <p:cNvPr id="7" name="Shape 126"/>
          <p:cNvSpPr/>
          <p:nvPr/>
        </p:nvSpPr>
        <p:spPr>
          <a:xfrm>
            <a:off x="5862587" y="4866548"/>
            <a:ext cx="2563800" cy="794700"/>
          </a:xfrm>
          <a:prstGeom prst="rect">
            <a:avLst/>
          </a:prstGeom>
          <a:noFill/>
          <a:ln w="38100" cap="flat" cmpd="sng">
            <a:solidFill>
              <a:srgbClr val="AF29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 b="1">
                <a:solidFill>
                  <a:srgbClr val="AF292E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</a:p>
        </p:txBody>
      </p:sp>
      <p:sp>
        <p:nvSpPr>
          <p:cNvPr id="8" name="Shape 127"/>
          <p:cNvSpPr/>
          <p:nvPr/>
        </p:nvSpPr>
        <p:spPr>
          <a:xfrm>
            <a:off x="934112" y="4824298"/>
            <a:ext cx="2563800" cy="794700"/>
          </a:xfrm>
          <a:prstGeom prst="rect">
            <a:avLst/>
          </a:prstGeom>
          <a:noFill/>
          <a:ln w="38100" cap="flat" cmpd="sng">
            <a:solidFill>
              <a:srgbClr val="AF29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 b="1">
                <a:solidFill>
                  <a:srgbClr val="AF292E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</a:p>
        </p:txBody>
      </p:sp>
      <p:sp>
        <p:nvSpPr>
          <p:cNvPr id="9" name="Shape 128"/>
          <p:cNvSpPr/>
          <p:nvPr/>
        </p:nvSpPr>
        <p:spPr>
          <a:xfrm rot="2475084">
            <a:off x="6214540" y="3928489"/>
            <a:ext cx="1210257" cy="4005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292E"/>
          </a:solidFill>
          <a:ln>
            <a:solidFill>
              <a:srgbClr val="AF292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AF292E"/>
              </a:solidFill>
            </a:endParaRPr>
          </a:p>
        </p:txBody>
      </p:sp>
      <p:sp>
        <p:nvSpPr>
          <p:cNvPr id="10" name="Shape 129"/>
          <p:cNvSpPr/>
          <p:nvPr/>
        </p:nvSpPr>
        <p:spPr>
          <a:xfrm rot="-10797443">
            <a:off x="4075141" y="5063641"/>
            <a:ext cx="1210200" cy="40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292E"/>
          </a:solidFill>
          <a:ln>
            <a:solidFill>
              <a:srgbClr val="AF292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292E"/>
              </a:solidFill>
            </a:endParaRPr>
          </a:p>
        </p:txBody>
      </p:sp>
      <p:sp>
        <p:nvSpPr>
          <p:cNvPr id="11" name="Shape 130"/>
          <p:cNvSpPr/>
          <p:nvPr/>
        </p:nvSpPr>
        <p:spPr>
          <a:xfrm rot="-1777715">
            <a:off x="1877931" y="3928479"/>
            <a:ext cx="1210010" cy="400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292E"/>
          </a:solidFill>
          <a:ln>
            <a:solidFill>
              <a:srgbClr val="AF292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0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4878096" cy="90887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The city of </a:t>
            </a:r>
            <a:r>
              <a:rPr lang="en-US" dirty="0" err="1"/>
              <a:t>Xalapa’s</a:t>
            </a:r>
            <a:r>
              <a:rPr lang="en-US" dirty="0"/>
              <a:t> waste management problem</a:t>
            </a:r>
            <a:endParaRPr lang="en-GB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58000" y="2420889"/>
            <a:ext cx="4878096" cy="2664296"/>
          </a:xfrm>
        </p:spPr>
        <p:txBody>
          <a:bodyPr/>
          <a:lstStyle/>
          <a:p>
            <a:pPr lvl="1" eaLnBrk="1" hangingPunct="1"/>
            <a:r>
              <a:rPr lang="en-GB" altLang="en-US" dirty="0"/>
              <a:t>Rubbish collection was frustrating the public as there was no clarity how the service operated.</a:t>
            </a:r>
          </a:p>
          <a:p>
            <a:pPr lvl="1" eaLnBrk="1" hangingPunct="1"/>
            <a:r>
              <a:rPr lang="en-GB" altLang="en-US" dirty="0"/>
              <a:t>The main problems: </a:t>
            </a:r>
          </a:p>
          <a:p>
            <a:pPr lvl="2" eaLnBrk="1" hangingPunct="1"/>
            <a:r>
              <a:rPr lang="en-GB" altLang="en-US" dirty="0"/>
              <a:t>Where is the rubbish collected from?</a:t>
            </a:r>
          </a:p>
          <a:p>
            <a:pPr lvl="2" eaLnBrk="1" hangingPunct="1"/>
            <a:r>
              <a:rPr lang="en-GB" altLang="en-US" dirty="0"/>
              <a:t>When is the rubbish collection?</a:t>
            </a:r>
          </a:p>
          <a:p>
            <a:pPr lvl="2" eaLnBrk="1" hangingPunct="1"/>
            <a:r>
              <a:rPr lang="en-GB" altLang="en-US" dirty="0"/>
              <a:t>What day is the rubbish collected?</a:t>
            </a:r>
          </a:p>
          <a:p>
            <a:pPr lvl="2" eaLnBrk="1" hangingPunct="1"/>
            <a:r>
              <a:rPr lang="en-GB" altLang="en-US" dirty="0"/>
              <a:t>What time is the rubbish collected?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86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5649" y="29691"/>
            <a:ext cx="3168352" cy="6303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2400" y="6093296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flickr</a:t>
            </a:r>
            <a:r>
              <a:rPr lang="en-US" sz="1100" dirty="0"/>
              <a:t>: </a:t>
            </a:r>
            <a:r>
              <a:rPr lang="en-US" sz="1100" dirty="0" err="1"/>
              <a:t>lucianf</a:t>
            </a:r>
            <a:endParaRPr lang="en-US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8886" y="4581128"/>
            <a:ext cx="5223233" cy="138987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 spc="-150" baseline="0">
                <a:solidFill>
                  <a:srgbClr val="AF292E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400" dirty="0"/>
              <a:t>Create a policy cycle/s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400" dirty="0"/>
              <a:t>What role can open data play?</a:t>
            </a:r>
            <a:endParaRPr lang="en-GB" sz="2400" dirty="0"/>
          </a:p>
        </p:txBody>
      </p:sp>
      <p:pic>
        <p:nvPicPr>
          <p:cNvPr id="11" name="Shape 98" descr="Captura de pantalla 2016-11-23 a las 20.52.37.png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5251" y="-39355"/>
            <a:ext cx="3255261" cy="63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737342" y="6453336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Slide courtesy of </a:t>
            </a:r>
            <a:r>
              <a:rPr lang="es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Andrea Barenque</a:t>
            </a:r>
          </a:p>
        </p:txBody>
      </p:sp>
    </p:spTree>
    <p:extLst>
      <p:ext uri="{BB962C8B-B14F-4D97-AF65-F5344CB8AC3E}">
        <p14:creationId xmlns:p14="http://schemas.microsoft.com/office/powerpoint/2010/main" val="12854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0056" y="1052736"/>
            <a:ext cx="4914032" cy="5252372"/>
          </a:xfrm>
        </p:spPr>
        <p:txBody>
          <a:bodyPr/>
          <a:lstStyle/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Put a GPS on every garbage truck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design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</a:p>
          <a:p>
            <a:pPr marL="342900" lvl="0" indent="-342900">
              <a:spcBef>
                <a:spcPts val="0"/>
              </a:spcBef>
              <a:buClr>
                <a:srgbClr val="AF292E"/>
              </a:buClr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Collected the data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Opened the data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Engaged community in design (</a:t>
            </a:r>
            <a:r>
              <a:rPr lang="en-GB" sz="1600" dirty="0">
                <a:ea typeface="Open Sans"/>
                <a:cs typeface="Open Sans"/>
                <a:sym typeface="Open Sans"/>
              </a:rPr>
              <a:t>design</a:t>
            </a:r>
            <a:r>
              <a:rPr lang="en-GB" sz="1600" dirty="0">
                <a:solidFill>
                  <a:srgbClr val="434343"/>
                </a:solidFill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n-GB" sz="1600" dirty="0">
              <a:solidFill>
                <a:srgbClr val="434343"/>
              </a:solidFill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Analyzed the maps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for new routes</a:t>
            </a: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evaluation &amp; design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n-GB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Implemented new routes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n-GB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Evaluated the impact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, repeating </a:t>
            </a:r>
            <a:r>
              <a:rPr lang="en-GB" sz="1600" dirty="0">
                <a:solidFill>
                  <a:srgbClr val="C00000"/>
                </a:solidFill>
                <a:latin typeface="+mn-lt"/>
                <a:ea typeface="Open Sans"/>
                <a:cs typeface="Open Sans"/>
                <a:sym typeface="Open Sans"/>
              </a:rPr>
              <a:t>1-3 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evaluation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Civil society organizations organized a Hackathon 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design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342900" lvl="0" indent="-342900">
              <a:spcBef>
                <a:spcPts val="0"/>
              </a:spcBef>
              <a:buClr>
                <a:srgbClr val="AF292E"/>
              </a:buClr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Developed an app (exact location, timetables, citizens reports)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ea typeface="Open Sans"/>
                <a:cs typeface="Open Sans"/>
                <a:sym typeface="Open Sans"/>
              </a:rPr>
              <a:t>)</a:t>
            </a:r>
            <a:endParaRPr lang="es" sz="1600" dirty="0">
              <a:solidFill>
                <a:srgbClr val="434343"/>
              </a:solidFill>
              <a:ea typeface="Open Sans"/>
              <a:cs typeface="Open Sans"/>
              <a:sym typeface="Open Sans"/>
            </a:endParaRPr>
          </a:p>
          <a:p>
            <a:pPr marL="342900" lvl="0" indent="-342900">
              <a:spcBef>
                <a:spcPts val="0"/>
              </a:spcBef>
              <a:buClr>
                <a:srgbClr val="AF292E"/>
              </a:buClr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Evaluated the solution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evaluation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87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Open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5649" y="29691"/>
            <a:ext cx="3168352" cy="6303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2400" y="6093296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flickr</a:t>
            </a:r>
            <a:r>
              <a:rPr lang="en-US" sz="1100" dirty="0"/>
              <a:t>: </a:t>
            </a:r>
            <a:r>
              <a:rPr lang="en-US" sz="1100" dirty="0" err="1"/>
              <a:t>lucianf</a:t>
            </a:r>
            <a:endParaRPr lang="en-US" sz="1100" dirty="0"/>
          </a:p>
        </p:txBody>
      </p:sp>
      <p:pic>
        <p:nvPicPr>
          <p:cNvPr id="9" name="Shape 9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5648" y="-27384"/>
            <a:ext cx="3157271" cy="6332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737342" y="6453336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Slide courtesy of </a:t>
            </a:r>
            <a:r>
              <a:rPr lang="es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Andrea Barenque</a:t>
            </a:r>
          </a:p>
        </p:txBody>
      </p:sp>
    </p:spTree>
    <p:extLst>
      <p:ext uri="{BB962C8B-B14F-4D97-AF65-F5344CB8AC3E}">
        <p14:creationId xmlns:p14="http://schemas.microsoft.com/office/powerpoint/2010/main" val="17135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0056" y="1052736"/>
            <a:ext cx="4914032" cy="5252372"/>
          </a:xfrm>
        </p:spPr>
        <p:txBody>
          <a:bodyPr/>
          <a:lstStyle/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Put a GPS on every garbage truck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design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</a:p>
          <a:p>
            <a:pPr marL="342900" lvl="0" indent="-342900">
              <a:spcBef>
                <a:spcPts val="0"/>
              </a:spcBef>
              <a:buClr>
                <a:srgbClr val="AF292E"/>
              </a:buClr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Collected the data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Opened the data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Engaged community in design (</a:t>
            </a:r>
            <a:r>
              <a:rPr lang="en-GB" sz="1600" dirty="0">
                <a:ea typeface="Open Sans"/>
                <a:cs typeface="Open Sans"/>
                <a:sym typeface="Open Sans"/>
              </a:rPr>
              <a:t>design</a:t>
            </a:r>
            <a:r>
              <a:rPr lang="en-GB" sz="1600" dirty="0">
                <a:solidFill>
                  <a:srgbClr val="434343"/>
                </a:solidFill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n-GB" sz="1600" dirty="0">
              <a:solidFill>
                <a:srgbClr val="434343"/>
              </a:solidFill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Analyzed the maps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for new routes</a:t>
            </a: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evaluation &amp; design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n-GB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Implemented new routes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n-GB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Evaluated the impact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, repeating </a:t>
            </a:r>
            <a:r>
              <a:rPr lang="en-GB" sz="1600" dirty="0">
                <a:solidFill>
                  <a:srgbClr val="C00000"/>
                </a:solidFill>
                <a:latin typeface="+mn-lt"/>
                <a:ea typeface="Open Sans"/>
                <a:cs typeface="Open Sans"/>
                <a:sym typeface="Open Sans"/>
              </a:rPr>
              <a:t>1-3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evaluation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Civil society organizations organized a Hackathon 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design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342900" lvl="0" indent="-342900">
              <a:spcBef>
                <a:spcPts val="0"/>
              </a:spcBef>
              <a:buClr>
                <a:srgbClr val="AF292E"/>
              </a:buClr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s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Developed an app (exact location, timetables, citizens reports)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(</a:t>
            </a:r>
            <a:r>
              <a:rPr lang="en-GB" sz="1600" dirty="0">
                <a:ea typeface="Open Sans"/>
                <a:cs typeface="Open Sans"/>
                <a:sym typeface="Open Sans"/>
              </a:rPr>
              <a:t>implementation</a:t>
            </a:r>
            <a:r>
              <a:rPr lang="en-GB" sz="1600" dirty="0">
                <a:solidFill>
                  <a:srgbClr val="434343"/>
                </a:solidFill>
                <a:ea typeface="Open Sans"/>
                <a:cs typeface="Open Sans"/>
                <a:sym typeface="Open Sans"/>
              </a:rPr>
              <a:t>)</a:t>
            </a:r>
            <a:endParaRPr lang="es" sz="1600" dirty="0">
              <a:solidFill>
                <a:srgbClr val="434343"/>
              </a:solidFill>
              <a:ea typeface="Open Sans"/>
              <a:cs typeface="Open Sans"/>
              <a:sym typeface="Open Sans"/>
            </a:endParaRPr>
          </a:p>
          <a:p>
            <a:pPr marL="342900" lvl="0" indent="-342900">
              <a:spcBef>
                <a:spcPts val="0"/>
              </a:spcBef>
              <a:buClr>
                <a:srgbClr val="AF292E"/>
              </a:buClr>
              <a:buFont typeface="+mj-lt"/>
              <a:buAutoNum type="arabicPeriod"/>
            </a:pP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69900" lvl="0" indent="-342900">
              <a:spcBef>
                <a:spcPts val="0"/>
              </a:spcBef>
              <a:buClr>
                <a:srgbClr val="AF292E"/>
              </a:buClr>
              <a:buSzPct val="100000"/>
              <a:buFont typeface="+mj-lt"/>
              <a:buAutoNum type="arabicPeriod"/>
            </a:pP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Evaluated the solution (</a:t>
            </a:r>
            <a:r>
              <a:rPr lang="en-GB" sz="1600" dirty="0">
                <a:latin typeface="+mn-lt"/>
                <a:ea typeface="Open Sans"/>
                <a:cs typeface="Open Sans"/>
                <a:sym typeface="Open Sans"/>
              </a:rPr>
              <a:t>evaluation</a:t>
            </a:r>
            <a:r>
              <a:rPr lang="en-GB" sz="16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)</a:t>
            </a:r>
            <a:endParaRPr lang="es" sz="16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88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Open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7342" y="6453336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Slide courtesy of </a:t>
            </a:r>
            <a:r>
              <a:rPr lang="es" sz="11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Andrea Barenque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2200" y="1628800"/>
            <a:ext cx="24482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 open data just an input in this cycle?</a:t>
            </a:r>
          </a:p>
          <a:p>
            <a:endParaRPr lang="en-US" sz="2800" dirty="0"/>
          </a:p>
          <a:p>
            <a:r>
              <a:rPr lang="en-US" sz="2800" dirty="0"/>
              <a:t>If not what does this change?</a:t>
            </a:r>
          </a:p>
        </p:txBody>
      </p:sp>
    </p:spTree>
    <p:extLst>
      <p:ext uri="{BB962C8B-B14F-4D97-AF65-F5344CB8AC3E}">
        <p14:creationId xmlns:p14="http://schemas.microsoft.com/office/powerpoint/2010/main" val="200495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1. Input data for evidence based policy making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58000" y="2420888"/>
            <a:ext cx="4878096" cy="3731567"/>
          </a:xfrm>
        </p:spPr>
        <p:txBody>
          <a:bodyPr/>
          <a:lstStyle/>
          <a:p>
            <a:pPr lvl="1" eaLnBrk="1" hangingPunct="1"/>
            <a:r>
              <a:rPr lang="en-GB" altLang="en-US" dirty="0"/>
              <a:t>Data is drawn from a number of sources and is analysed to inform policy making.</a:t>
            </a:r>
            <a:br>
              <a:rPr lang="en-GB" altLang="en-US" dirty="0"/>
            </a:br>
            <a:endParaRPr lang="en-GB" altLang="en-US" dirty="0"/>
          </a:p>
          <a:p>
            <a:pPr lvl="1" eaLnBrk="1" hangingPunct="1"/>
            <a:r>
              <a:rPr lang="en-GB" altLang="en-US" dirty="0"/>
              <a:t>Examples include:</a:t>
            </a:r>
          </a:p>
          <a:p>
            <a:pPr lvl="2" eaLnBrk="1" hangingPunct="1"/>
            <a:r>
              <a:rPr lang="en-GB" altLang="en-US" dirty="0"/>
              <a:t>environmental impact of third runway at Heathrow</a:t>
            </a:r>
          </a:p>
          <a:p>
            <a:pPr lvl="2" eaLnBrk="1" hangingPunct="1"/>
            <a:r>
              <a:rPr lang="en-GB" altLang="en-US" dirty="0"/>
              <a:t>impact of London fire station closures</a:t>
            </a:r>
          </a:p>
          <a:p>
            <a:pPr lvl="2" eaLnBrk="1" hangingPunct="1"/>
            <a:r>
              <a:rPr lang="en-GB" altLang="en-US" dirty="0"/>
              <a:t>how to regulate peer to peer lending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89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5649" y="29691"/>
            <a:ext cx="3168352" cy="6303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2400" y="6093296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flickr</a:t>
            </a:r>
            <a:r>
              <a:rPr lang="en-US" sz="1100" dirty="0"/>
              <a:t>: </a:t>
            </a:r>
            <a:r>
              <a:rPr lang="en-US" sz="1100" dirty="0" err="1"/>
              <a:t>lucianf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1976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A collection of facts, information and statistics that can be analysed to develop new knowledge.</a:t>
            </a:r>
          </a:p>
          <a:p>
            <a:pPr marL="342900" indent="-342900">
              <a:buFont typeface="Arial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A collection of numbers assigned as values to quantitative variables and / or characters assigned as values to qualitative variables.</a:t>
            </a:r>
          </a:p>
          <a:p>
            <a:pPr marL="342900" indent="-342900">
              <a:buFont typeface="Arial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The lowest level of abstraction from which information and then knowledge are derived.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308725"/>
            <a:ext cx="900113" cy="549275"/>
          </a:xfrm>
        </p:spPr>
        <p:txBody>
          <a:bodyPr/>
          <a:lstStyle/>
          <a:p>
            <a:pPr>
              <a:defRPr/>
            </a:pPr>
            <a:fld id="{C101632C-61CF-468F-9407-EE1281C0EED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0113" y="6308725"/>
            <a:ext cx="8243887" cy="549275"/>
          </a:xfrm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Open data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67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0" y="1368000"/>
            <a:ext cx="5238136" cy="64807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2. Output data for transparency and to encourage citizen interaction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58000" y="2780928"/>
            <a:ext cx="4878096" cy="3371527"/>
          </a:xfrm>
        </p:spPr>
        <p:txBody>
          <a:bodyPr/>
          <a:lstStyle/>
          <a:p>
            <a:pPr lvl="1" eaLnBrk="1" hangingPunct="1"/>
            <a:r>
              <a:rPr lang="en-GB" altLang="en-US" dirty="0"/>
              <a:t>Data is published as part of a transparency or other open government agenda. There is no immediate desire for the data to have any other impact. </a:t>
            </a:r>
          </a:p>
          <a:p>
            <a:pPr lvl="1" eaLnBrk="1" hangingPunct="1"/>
            <a:r>
              <a:rPr lang="en-GB" altLang="en-US" dirty="0"/>
              <a:t>Examples include:</a:t>
            </a:r>
          </a:p>
          <a:p>
            <a:pPr lvl="2" eaLnBrk="1" hangingPunct="1"/>
            <a:r>
              <a:rPr lang="en-GB" altLang="en-US" dirty="0"/>
              <a:t>government spending data</a:t>
            </a:r>
          </a:p>
          <a:p>
            <a:pPr lvl="2" eaLnBrk="1" hangingPunct="1"/>
            <a:r>
              <a:rPr lang="en-GB" altLang="en-US" dirty="0"/>
              <a:t>planning application data</a:t>
            </a:r>
          </a:p>
          <a:p>
            <a:pPr lvl="2" eaLnBrk="1" hangingPunct="1"/>
            <a:r>
              <a:rPr lang="en-GB" altLang="en-US" dirty="0"/>
              <a:t>LIDAR data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90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2400" y="6093296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flickr</a:t>
            </a:r>
            <a:r>
              <a:rPr lang="en-US" sz="1100" dirty="0"/>
              <a:t>: </a:t>
            </a:r>
            <a:r>
              <a:rPr lang="en-US" sz="1100" dirty="0" err="1"/>
              <a:t>lucianf</a:t>
            </a:r>
            <a:endParaRPr lang="en-US" sz="11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5649" y="-9054"/>
            <a:ext cx="3168351" cy="63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665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153" y="-27384"/>
            <a:ext cx="3203848" cy="6323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3. Tool to change behaviour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GB" altLang="en-US" dirty="0"/>
              <a:t>Where the data is the catalyst for change required by the policy.</a:t>
            </a:r>
            <a:br>
              <a:rPr lang="en-GB" altLang="en-US" dirty="0"/>
            </a:br>
            <a:endParaRPr lang="en-GB" altLang="en-US" dirty="0"/>
          </a:p>
          <a:p>
            <a:pPr lvl="1" eaLnBrk="1" hangingPunct="1"/>
            <a:r>
              <a:rPr lang="en-GB" altLang="en-US" dirty="0"/>
              <a:t>Examples include:</a:t>
            </a:r>
          </a:p>
          <a:p>
            <a:pPr lvl="2" eaLnBrk="1" hangingPunct="1"/>
            <a:r>
              <a:rPr lang="en-GB" altLang="en-US" dirty="0"/>
              <a:t>plastic bag usage data</a:t>
            </a:r>
          </a:p>
          <a:p>
            <a:pPr lvl="2" eaLnBrk="1" hangingPunct="1"/>
            <a:r>
              <a:rPr lang="en-GB" altLang="en-US" dirty="0"/>
              <a:t>waste and emissions data</a:t>
            </a:r>
          </a:p>
          <a:p>
            <a:pPr lvl="2" eaLnBrk="1" hangingPunct="1"/>
            <a:r>
              <a:rPr lang="en-GB" altLang="en-US" dirty="0"/>
              <a:t>pay gap data</a:t>
            </a:r>
          </a:p>
          <a:p>
            <a:pPr lvl="2" eaLnBrk="1" hangingPunct="1"/>
            <a:r>
              <a:rPr lang="en-GB" altLang="en-US" dirty="0"/>
              <a:t>mobile coverage data</a:t>
            </a:r>
          </a:p>
          <a:p>
            <a:pPr lvl="2" eaLnBrk="1" hangingPunct="1"/>
            <a:r>
              <a:rPr lang="en-GB" altLang="en-US" dirty="0"/>
              <a:t>broadband speed data</a:t>
            </a:r>
          </a:p>
          <a:p>
            <a:pPr lvl="2" eaLnBrk="1" hangingPunct="1"/>
            <a:endParaRPr lang="en-GB" alt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E6BF089-D434-46F2-A917-CA272E447B2E}" type="slidenum">
              <a:rPr lang="en-US" altLang="en-US">
                <a:solidFill>
                  <a:schemeClr val="bg1"/>
                </a:solidFill>
              </a:rPr>
              <a:pPr/>
              <a:t>91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7903" y="6035002"/>
            <a:ext cx="1967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US </a:t>
            </a:r>
            <a:r>
              <a:rPr lang="en-US" sz="1100" dirty="0"/>
              <a:t>Fish and Wildlife Service</a:t>
            </a:r>
          </a:p>
        </p:txBody>
      </p:sp>
    </p:spTree>
    <p:extLst>
      <p:ext uri="{BB962C8B-B14F-4D97-AF65-F5344CB8AC3E}">
        <p14:creationId xmlns:p14="http://schemas.microsoft.com/office/powerpoint/2010/main" val="1608304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/>
              <a:t>We hope you enjoyed this</a:t>
            </a:r>
            <a:br>
              <a:rPr lang="en-GB" dirty="0"/>
            </a:br>
            <a:r>
              <a:rPr lang="en-GB" dirty="0"/>
              <a:t>experience brought to you by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/>
              <a:t>Delivered by</a:t>
            </a:r>
            <a:br>
              <a:rPr lang="en-GB" dirty="0"/>
            </a:br>
            <a:endParaRPr lang="en-GB" dirty="0"/>
          </a:p>
        </p:txBody>
      </p:sp>
      <p:sp>
        <p:nvSpPr>
          <p:cNvPr id="37893" name="Slide Number Placeholder 3"/>
          <p:cNvSpPr>
            <a:spLocks noGrp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9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A5837B4-713A-498D-968C-14DA5E1D55A6}" type="slidenum">
              <a:rPr lang="en-US" altLang="en-US">
                <a:solidFill>
                  <a:schemeClr val="bg1"/>
                </a:solidFill>
              </a:rPr>
              <a:pPr/>
              <a:t>92</a:t>
            </a:fld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3798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chemeClr val="bg1"/>
                </a:solidFill>
              </a:rPr>
              <a:t>Open data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7895" name="Picture 4" descr="C:\Users\RAW\Documents\DWP Work\NGHR\CSHR Artwork\Colour Logos\CSL\CSL Logo 2014 Stacke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" y="3157538"/>
            <a:ext cx="98742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12"/>
          <p:cNvSpPr>
            <a:spLocks noChangeArrowheads="1"/>
          </p:cNvSpPr>
          <p:nvPr/>
        </p:nvSpPr>
        <p:spPr bwMode="auto">
          <a:xfrm>
            <a:off x="485775" y="4508500"/>
            <a:ext cx="8047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Now over to you!  What are you going to do differently?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04" y="3212976"/>
            <a:ext cx="2590800" cy="62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SL Template_v1">
  <a:themeElements>
    <a:clrScheme name="Custom 2">
      <a:dk1>
        <a:srgbClr val="4D4E53"/>
      </a:dk1>
      <a:lt1>
        <a:sysClr val="window" lastClr="FFFFFF"/>
      </a:lt1>
      <a:dk2>
        <a:srgbClr val="AF292E"/>
      </a:dk2>
      <a:lt2>
        <a:srgbClr val="CACAC8"/>
      </a:lt2>
      <a:accent1>
        <a:srgbClr val="78256E"/>
      </a:accent1>
      <a:accent2>
        <a:srgbClr val="1A2792"/>
      </a:accent2>
      <a:accent3>
        <a:srgbClr val="6E99D4"/>
      </a:accent3>
      <a:accent4>
        <a:srgbClr val="2EB135"/>
      </a:accent4>
      <a:accent5>
        <a:srgbClr val="ECAC00"/>
      </a:accent5>
      <a:accent6>
        <a:srgbClr val="CD5A13"/>
      </a:accent6>
      <a:hlink>
        <a:srgbClr val="4D4E53"/>
      </a:hlink>
      <a:folHlink>
        <a:srgbClr val="B5B5B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SHR">
    <a:dk1>
      <a:srgbClr val="4D4E53"/>
    </a:dk1>
    <a:lt1>
      <a:sysClr val="window" lastClr="FFFFFF"/>
    </a:lt1>
    <a:dk2>
      <a:srgbClr val="AF292E"/>
    </a:dk2>
    <a:lt2>
      <a:srgbClr val="CACAC8"/>
    </a:lt2>
    <a:accent1>
      <a:srgbClr val="78256E"/>
    </a:accent1>
    <a:accent2>
      <a:srgbClr val="1A2792"/>
    </a:accent2>
    <a:accent3>
      <a:srgbClr val="6E99D4"/>
    </a:accent3>
    <a:accent4>
      <a:srgbClr val="2EB135"/>
    </a:accent4>
    <a:accent5>
      <a:srgbClr val="ECAC00"/>
    </a:accent5>
    <a:accent6>
      <a:srgbClr val="CD5A13"/>
    </a:accent6>
    <a:hlink>
      <a:srgbClr val="EB99A9"/>
    </a:hlink>
    <a:folHlink>
      <a:srgbClr val="B5B5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28375</TotalTime>
  <Words>3180</Words>
  <Application>Microsoft Macintosh PowerPoint</Application>
  <PresentationFormat>On-screen Show (4:3)</PresentationFormat>
  <Paragraphs>718</Paragraphs>
  <Slides>92</Slides>
  <Notes>77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Bradley Hand ITC</vt:lpstr>
      <vt:lpstr>Calibri</vt:lpstr>
      <vt:lpstr>Helvetica Neue</vt:lpstr>
      <vt:lpstr>Helvetica Neue Light</vt:lpstr>
      <vt:lpstr>Open Sans</vt:lpstr>
      <vt:lpstr>CSL Template_v1</vt:lpstr>
      <vt:lpstr>Open data driven policy making  AN2: Data and analysis  </vt:lpstr>
      <vt:lpstr>Welcome</vt:lpstr>
      <vt:lpstr>Aim</vt:lpstr>
      <vt:lpstr>Introductions</vt:lpstr>
      <vt:lpstr>Today</vt:lpstr>
      <vt:lpstr>Data driven policy making </vt:lpstr>
      <vt:lpstr>Introduction to data driven policy making</vt:lpstr>
      <vt:lpstr>Exercise</vt:lpstr>
      <vt:lpstr>What is data?</vt:lpstr>
      <vt:lpstr>How is data different from information?</vt:lpstr>
      <vt:lpstr>PowerPoint Presentation</vt:lpstr>
      <vt:lpstr>PowerPoint Presentation</vt:lpstr>
      <vt:lpstr>What did you see?</vt:lpstr>
      <vt:lpstr>Seeing what isn’t there Even counting is difficult (more on that later)</vt:lpstr>
      <vt:lpstr>Exercise</vt:lpstr>
      <vt:lpstr>PowerPoint Presentation</vt:lpstr>
      <vt:lpstr>Data that anyone can access, use and share.           The Open Data Institute</vt:lpstr>
      <vt:lpstr>Open data is data that is published in an open format, is machine readable and is published under a license that allows for free reuse.                     data.gov.uk</vt:lpstr>
      <vt:lpstr>Machine readable data?</vt:lpstr>
      <vt:lpstr>Machine readable data?</vt:lpstr>
      <vt:lpstr>Open data</vt:lpstr>
      <vt:lpstr>Case study: LIDAR</vt:lpstr>
      <vt:lpstr>Impact of LIDAR data</vt:lpstr>
      <vt:lpstr>Video  Q: What types and uses of data do Emily and David focus on?</vt:lpstr>
      <vt:lpstr>PowerPoint Presentation</vt:lpstr>
      <vt:lpstr>Review</vt:lpstr>
      <vt:lpstr>Big data is changing the world</vt:lpstr>
      <vt:lpstr>Big data is changing the world</vt:lpstr>
      <vt:lpstr>Big data is changing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</vt:lpstr>
      <vt:lpstr>PowerPoint Presentation</vt:lpstr>
      <vt:lpstr>PowerPoint Presentation</vt:lpstr>
      <vt:lpstr>Why did the flu trends example fail?</vt:lpstr>
      <vt:lpstr>PowerPoint Presentation</vt:lpstr>
      <vt:lpstr>Data analysis 101</vt:lpstr>
      <vt:lpstr>Averages</vt:lpstr>
      <vt:lpstr>PowerPoint Presentation</vt:lpstr>
      <vt:lpstr>The distribution of data</vt:lpstr>
      <vt:lpstr>The distribution of data</vt:lpstr>
      <vt:lpstr>5 number summary (of the trimmed dataset)</vt:lpstr>
      <vt:lpstr>5 number summary (of the trimmed dataset)</vt:lpstr>
      <vt:lpstr>5 number summary (of the trimmed dataset)</vt:lpstr>
      <vt:lpstr>Five-number summary</vt:lpstr>
      <vt:lpstr>Five-number summary in Tableau</vt:lpstr>
      <vt:lpstr>Summary</vt:lpstr>
      <vt:lpstr>PowerPoint Presentation</vt:lpstr>
      <vt:lpstr>Machine learning and prediction</vt:lpstr>
      <vt:lpstr>Example decision tree</vt:lpstr>
      <vt:lpstr>Approaches</vt:lpstr>
      <vt:lpstr>Assumption</vt:lpstr>
      <vt:lpstr>Assumption</vt:lpstr>
      <vt:lpstr>PowerPoint Presentation</vt:lpstr>
      <vt:lpstr>Data analysis of the houses dataset in Tableau</vt:lpstr>
      <vt:lpstr>Options?</vt:lpstr>
      <vt:lpstr>PowerPoint Presentation</vt:lpstr>
      <vt:lpstr>Considerations</vt:lpstr>
      <vt:lpstr>PowerPoint Presentation</vt:lpstr>
      <vt:lpstr>PowerPoint Presentation</vt:lpstr>
      <vt:lpstr>Good or bad ideas?</vt:lpstr>
      <vt:lpstr>PowerPoint Presentation</vt:lpstr>
      <vt:lpstr>PowerPoint Presentation</vt:lpstr>
      <vt:lpstr>PowerPoint Presentation</vt:lpstr>
      <vt:lpstr>Good or bad ideas?</vt:lpstr>
      <vt:lpstr>Data ethics</vt:lpstr>
      <vt:lpstr>Data  ethics canvas</vt:lpstr>
      <vt:lpstr>Course materials</vt:lpstr>
      <vt:lpstr>Data analysis in practice</vt:lpstr>
      <vt:lpstr>What has been the impact of closing 10 fire stations in London?</vt:lpstr>
      <vt:lpstr>Data analysis practical</vt:lpstr>
      <vt:lpstr>Using data in analysis</vt:lpstr>
      <vt:lpstr>PowerPoint Presentation</vt:lpstr>
      <vt:lpstr>Stage 1: collect data</vt:lpstr>
      <vt:lpstr>Stage 3: clean the data</vt:lpstr>
      <vt:lpstr>Stage 5: initial evaluation</vt:lpstr>
      <vt:lpstr>Stage 8: Sanity check</vt:lpstr>
      <vt:lpstr>Stage 9: Creating output</vt:lpstr>
      <vt:lpstr>Review</vt:lpstr>
      <vt:lpstr>Open data in policy cycles</vt:lpstr>
      <vt:lpstr>Public policy cycle</vt:lpstr>
      <vt:lpstr>Question</vt:lpstr>
      <vt:lpstr>The city of Xalapa’s waste management problem</vt:lpstr>
      <vt:lpstr>PowerPoint Presentation</vt:lpstr>
      <vt:lpstr>PowerPoint Presentation</vt:lpstr>
      <vt:lpstr>1. Input data for evidence based policy making</vt:lpstr>
      <vt:lpstr>2. Output data for transparency and to encourage citizen interaction</vt:lpstr>
      <vt:lpstr>3. Tool to change behaviour</vt:lpstr>
      <vt:lpstr>Thank you</vt:lpstr>
    </vt:vector>
  </TitlesOfParts>
  <Company>MESH Computers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 Marketing and Engagement Priorities</dc:title>
  <dc:creator>Christianne Gandossi</dc:creator>
  <cp:lastModifiedBy>Microsoft Office User</cp:lastModifiedBy>
  <cp:revision>271</cp:revision>
  <cp:lastPrinted>2019-05-27T08:19:12Z</cp:lastPrinted>
  <dcterms:created xsi:type="dcterms:W3CDTF">2016-01-26T15:03:47Z</dcterms:created>
  <dcterms:modified xsi:type="dcterms:W3CDTF">2019-09-23T13:01:28Z</dcterms:modified>
</cp:coreProperties>
</file>